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7" r:id="rId1"/>
    <p:sldMasterId id="2147483648" r:id="rId2"/>
  </p:sldMasterIdLst>
  <p:notesMasterIdLst>
    <p:notesMasterId r:id="rId21"/>
  </p:notesMasterIdLst>
  <p:sldIdLst>
    <p:sldId id="256" r:id="rId3"/>
    <p:sldId id="266" r:id="rId4"/>
    <p:sldId id="268" r:id="rId5"/>
    <p:sldId id="270" r:id="rId6"/>
    <p:sldId id="272" r:id="rId7"/>
    <p:sldId id="274" r:id="rId8"/>
    <p:sldId id="275" r:id="rId9"/>
    <p:sldId id="283" r:id="rId10"/>
    <p:sldId id="284" r:id="rId11"/>
    <p:sldId id="277" r:id="rId12"/>
    <p:sldId id="279" r:id="rId13"/>
    <p:sldId id="280" r:id="rId14"/>
    <p:sldId id="281" r:id="rId15"/>
    <p:sldId id="285" r:id="rId16"/>
    <p:sldId id="287" r:id="rId17"/>
    <p:sldId id="288" r:id="rId18"/>
    <p:sldId id="286" r:id="rId19"/>
    <p:sldId id="28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DFF"/>
    <a:srgbClr val="02C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75"/>
    <p:restoredTop sz="96390"/>
  </p:normalViewPr>
  <p:slideViewPr>
    <p:cSldViewPr snapToGrid="0" snapToObjects="1" showGuides="1">
      <p:cViewPr varScale="1">
        <p:scale>
          <a:sx n="94" d="100"/>
          <a:sy n="94" d="100"/>
        </p:scale>
        <p:origin x="86" y="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E62ABC-26B7-D84C-A8B0-3FC8F4865945}" type="datetimeFigureOut">
              <a:rPr lang="en-US" smtClean="0"/>
              <a:t>3/3/2021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129DF-017D-E542-BB17-FF5C6DC54262}" type="slidenum">
              <a:rPr lang="en-US" smtClean="0"/>
              <a:t>‹#›</a:t>
            </a:fld>
            <a:endParaRPr lang="en-US"/>
          </a:p>
        </p:txBody>
      </p:sp>
    </p:spTree>
    <p:extLst>
      <p:ext uri="{BB962C8B-B14F-4D97-AF65-F5344CB8AC3E}">
        <p14:creationId xmlns:p14="http://schemas.microsoft.com/office/powerpoint/2010/main" val="37749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C983-AB9E-954F-941C-6AAB135FA619}"/>
              </a:ext>
            </a:extLst>
          </p:cNvPr>
          <p:cNvSpPr>
            <a:spLocks noGrp="1"/>
          </p:cNvSpPr>
          <p:nvPr>
            <p:ph type="ctrTitle" hasCustomPrompt="1"/>
          </p:nvPr>
        </p:nvSpPr>
        <p:spPr>
          <a:xfrm>
            <a:off x="4340994" y="2674734"/>
            <a:ext cx="7422079" cy="1242088"/>
          </a:xfrm>
        </p:spPr>
        <p:txBody>
          <a:bodyPr anchor="b">
            <a:normAutofit/>
          </a:bodyPr>
          <a:lstStyle>
            <a:lvl1pPr algn="r">
              <a:defRPr sz="3500" b="1" i="0">
                <a:solidFill>
                  <a:schemeClr val="bg1"/>
                </a:solidFill>
                <a:latin typeface="Arial" panose="020B0604020202020204" pitchFamily="34" charset="0"/>
                <a:cs typeface="Arial" panose="020B0604020202020204" pitchFamily="34" charset="0"/>
              </a:defRPr>
            </a:lvl1pPr>
          </a:lstStyle>
          <a:p>
            <a:r>
              <a:rPr lang="en-US" dirty="0"/>
              <a:t>Click to edit Master title style </a:t>
            </a:r>
            <a:br>
              <a:rPr lang="en-US" dirty="0"/>
            </a:br>
            <a:r>
              <a:rPr lang="en-US" dirty="0"/>
              <a:t>Arial Bold • size 35 </a:t>
            </a:r>
          </a:p>
        </p:txBody>
      </p:sp>
      <p:sp>
        <p:nvSpPr>
          <p:cNvPr id="3" name="Subtitle 2">
            <a:extLst>
              <a:ext uri="{FF2B5EF4-FFF2-40B4-BE49-F238E27FC236}">
                <a16:creationId xmlns:a16="http://schemas.microsoft.com/office/drawing/2014/main" id="{AFA03179-9564-2941-A222-BC523EC43582}"/>
              </a:ext>
            </a:extLst>
          </p:cNvPr>
          <p:cNvSpPr>
            <a:spLocks noGrp="1"/>
          </p:cNvSpPr>
          <p:nvPr>
            <p:ph type="subTitle" idx="1" hasCustomPrompt="1"/>
          </p:nvPr>
        </p:nvSpPr>
        <p:spPr>
          <a:xfrm>
            <a:off x="4340994" y="4727301"/>
            <a:ext cx="7422079" cy="755650"/>
          </a:xfrm>
        </p:spPr>
        <p:txBody>
          <a:bodyPr>
            <a:normAutofit/>
          </a:bodyPr>
          <a:lstStyle>
            <a:lvl1pPr marL="0" indent="0" algn="r">
              <a:buNone/>
              <a:defRPr sz="25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speaker • Arial Regular size 25</a:t>
            </a:r>
          </a:p>
        </p:txBody>
      </p:sp>
      <p:sp>
        <p:nvSpPr>
          <p:cNvPr id="13" name="Text Placeholder 12">
            <a:extLst>
              <a:ext uri="{FF2B5EF4-FFF2-40B4-BE49-F238E27FC236}">
                <a16:creationId xmlns:a16="http://schemas.microsoft.com/office/drawing/2014/main" id="{7C952595-FE0A-F347-8A5C-744B1DD68C49}"/>
              </a:ext>
            </a:extLst>
          </p:cNvPr>
          <p:cNvSpPr>
            <a:spLocks noGrp="1"/>
          </p:cNvSpPr>
          <p:nvPr>
            <p:ph type="body" sz="quarter" idx="10" hasCustomPrompt="1"/>
          </p:nvPr>
        </p:nvSpPr>
        <p:spPr>
          <a:xfrm>
            <a:off x="4340994" y="4040280"/>
            <a:ext cx="7422567" cy="563563"/>
          </a:xfrm>
        </p:spPr>
        <p:txBody>
          <a:bodyPr/>
          <a:lstStyle>
            <a:lvl1pPr marL="0" indent="0" algn="r">
              <a:buFontTx/>
              <a:buNone/>
              <a:defRPr b="0" i="0">
                <a:solidFill>
                  <a:schemeClr val="bg1"/>
                </a:solidFill>
                <a:latin typeface="Arial" panose="020B0604020202020204" pitchFamily="34" charset="0"/>
                <a:cs typeface="Arial" panose="020B0604020202020204" pitchFamily="34" charset="0"/>
              </a:defRPr>
            </a:lvl1pPr>
          </a:lstStyle>
          <a:p>
            <a:pPr lvl="0"/>
            <a:r>
              <a:rPr lang="en-US" dirty="0"/>
              <a:t>Click to enter date • Arial Regular • size 20</a:t>
            </a:r>
          </a:p>
        </p:txBody>
      </p:sp>
    </p:spTree>
    <p:extLst>
      <p:ext uri="{BB962C8B-B14F-4D97-AF65-F5344CB8AC3E}">
        <p14:creationId xmlns:p14="http://schemas.microsoft.com/office/powerpoint/2010/main" val="3587407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BD34-B619-7545-A88C-69681AC40E18}"/>
              </a:ext>
            </a:extLst>
          </p:cNvPr>
          <p:cNvSpPr>
            <a:spLocks noGrp="1"/>
          </p:cNvSpPr>
          <p:nvPr>
            <p:ph type="title"/>
          </p:nvPr>
        </p:nvSpPr>
        <p:spPr>
          <a:xfrm>
            <a:off x="434897" y="340111"/>
            <a:ext cx="7880047" cy="1325563"/>
          </a:xfrm>
        </p:spPr>
        <p:txBody>
          <a:bodyPr>
            <a:normAutofit/>
          </a:bodyPr>
          <a:lstStyle>
            <a:lvl1pPr>
              <a:defRPr sz="3500"/>
            </a:lvl1pPr>
          </a:lstStyle>
          <a:p>
            <a:r>
              <a:rPr lang="en-US" dirty="0"/>
              <a:t>Click to edit Master title style</a:t>
            </a:r>
          </a:p>
        </p:txBody>
      </p:sp>
      <p:sp>
        <p:nvSpPr>
          <p:cNvPr id="3" name="Content Placeholder 2">
            <a:extLst>
              <a:ext uri="{FF2B5EF4-FFF2-40B4-BE49-F238E27FC236}">
                <a16:creationId xmlns:a16="http://schemas.microsoft.com/office/drawing/2014/main" id="{1067F1C3-5A5D-7744-981F-EB3B965CF11B}"/>
              </a:ext>
            </a:extLst>
          </p:cNvPr>
          <p:cNvSpPr>
            <a:spLocks noGrp="1"/>
          </p:cNvSpPr>
          <p:nvPr>
            <p:ph idx="1"/>
          </p:nvPr>
        </p:nvSpPr>
        <p:spPr>
          <a:xfrm>
            <a:off x="434896" y="1777341"/>
            <a:ext cx="6609750" cy="385958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693E160-0640-C04F-A021-5F53857B7B58}"/>
              </a:ext>
            </a:extLst>
          </p:cNvPr>
          <p:cNvSpPr>
            <a:spLocks noGrp="1"/>
          </p:cNvSpPr>
          <p:nvPr>
            <p:ph type="sldNum" sz="quarter" idx="12"/>
          </p:nvPr>
        </p:nvSpPr>
        <p:spPr/>
        <p:txBody>
          <a:bodyPr/>
          <a:lstStyle/>
          <a:p>
            <a:fld id="{A48D219D-A98E-134E-8BDF-E6BF8A4F7897}" type="slidenum">
              <a:rPr lang="en-US" smtClean="0"/>
              <a:t>‹#›</a:t>
            </a:fld>
            <a:endParaRPr lang="en-US" dirty="0"/>
          </a:p>
        </p:txBody>
      </p:sp>
      <p:sp>
        <p:nvSpPr>
          <p:cNvPr id="7" name="TextBox 6">
            <a:extLst>
              <a:ext uri="{FF2B5EF4-FFF2-40B4-BE49-F238E27FC236}">
                <a16:creationId xmlns:a16="http://schemas.microsoft.com/office/drawing/2014/main" id="{B875E9F2-C245-9B47-A495-BDC76435AFA5}"/>
              </a:ext>
            </a:extLst>
          </p:cNvPr>
          <p:cNvSpPr txBox="1"/>
          <p:nvPr userDrawn="1"/>
        </p:nvSpPr>
        <p:spPr>
          <a:xfrm>
            <a:off x="3405138" y="6119718"/>
            <a:ext cx="3944308" cy="584775"/>
          </a:xfrm>
          <a:prstGeom prst="rect">
            <a:avLst/>
          </a:prstGeom>
          <a:noFill/>
        </p:spPr>
        <p:txBody>
          <a:bodyPr wrap="square" rtlCol="0">
            <a:spAutoFit/>
          </a:bodyPr>
          <a:lstStyle/>
          <a:p>
            <a:pPr algn="l">
              <a:defRPr/>
            </a:pPr>
            <a:r>
              <a:rPr lang="en-US" sz="800" b="0" i="0" baseline="30000" dirty="0">
                <a:solidFill>
                  <a:schemeClr val="tx1"/>
                </a:solidFill>
                <a:latin typeface="Arial" panose="020B0604020202020204" pitchFamily="34" charset="0"/>
                <a:cs typeface="Arial" panose="020B0604020202020204" pitchFamily="34" charset="0"/>
              </a:rPr>
              <a:t>©</a:t>
            </a:r>
            <a:r>
              <a:rPr lang="en-US" sz="800" b="0" i="0" dirty="0">
                <a:solidFill>
                  <a:schemeClr val="tx1"/>
                </a:solidFill>
                <a:latin typeface="Arial" panose="020B0604020202020204" pitchFamily="34" charset="0"/>
                <a:cs typeface="Arial" panose="020B0604020202020204" pitchFamily="34" charset="0"/>
              </a:rPr>
              <a:t> </a:t>
            </a:r>
            <a:r>
              <a:rPr lang="en-US" sz="800" b="0" i="0" dirty="0">
                <a:solidFill>
                  <a:schemeClr val="tx1"/>
                </a:solidFill>
                <a:latin typeface="Arial" panose="020B0604020202020204" pitchFamily="34" charset="0"/>
                <a:ea typeface="Arial" pitchFamily="-60" charset="0"/>
                <a:cs typeface="Arial" panose="020B0604020202020204" pitchFamily="34" charset="0"/>
                <a:sym typeface="Arial" pitchFamily="-60" charset="0"/>
              </a:rPr>
              <a:t>2021 </a:t>
            </a:r>
            <a:r>
              <a:rPr lang="en-US" sz="800" b="0" i="0" dirty="0" err="1">
                <a:solidFill>
                  <a:schemeClr val="tx1"/>
                </a:solidFill>
                <a:latin typeface="Arial" panose="020B0604020202020204" pitchFamily="34" charset="0"/>
                <a:ea typeface="Arial" pitchFamily="-60" charset="0"/>
                <a:cs typeface="Arial" panose="020B0604020202020204" pitchFamily="34" charset="0"/>
                <a:sym typeface="Arial" pitchFamily="-60" charset="0"/>
              </a:rPr>
              <a:t>Nacha</a:t>
            </a:r>
            <a:r>
              <a:rPr lang="en-US" sz="800" b="0" i="0" dirty="0">
                <a:solidFill>
                  <a:schemeClr val="tx1"/>
                </a:solidFill>
                <a:latin typeface="Arial" panose="020B0604020202020204" pitchFamily="34" charset="0"/>
                <a:ea typeface="Arial" pitchFamily="-60" charset="0"/>
                <a:cs typeface="Arial" panose="020B0604020202020204" pitchFamily="34" charset="0"/>
                <a:sym typeface="Arial" pitchFamily="-60" charset="0"/>
              </a:rPr>
              <a:t>.</a:t>
            </a:r>
            <a:r>
              <a:rPr lang="en-US" sz="800" b="0" i="0" baseline="0" dirty="0">
                <a:solidFill>
                  <a:schemeClr val="tx1"/>
                </a:solidFill>
                <a:latin typeface="Arial" panose="020B0604020202020204" pitchFamily="34" charset="0"/>
                <a:ea typeface="Arial" pitchFamily="-60" charset="0"/>
                <a:cs typeface="Arial" panose="020B0604020202020204" pitchFamily="34" charset="0"/>
                <a:sym typeface="Arial" pitchFamily="-60" charset="0"/>
              </a:rPr>
              <a:t> </a:t>
            </a:r>
            <a:r>
              <a:rPr lang="en-US" sz="800" b="0" i="0" dirty="0">
                <a:solidFill>
                  <a:schemeClr val="tx1"/>
                </a:solidFill>
                <a:latin typeface="Arial" panose="020B0604020202020204" pitchFamily="34" charset="0"/>
                <a:ea typeface="Arial" pitchFamily="-60" charset="0"/>
                <a:cs typeface="Arial" panose="020B0604020202020204" pitchFamily="34" charset="0"/>
                <a:sym typeface="Arial" pitchFamily="-60" charset="0"/>
              </a:rPr>
              <a:t>All rights reserved. </a:t>
            </a:r>
            <a:r>
              <a:rPr lang="en-US" sz="800" b="0" i="0" dirty="0">
                <a:solidFill>
                  <a:schemeClr val="tx1"/>
                </a:solidFill>
                <a:latin typeface="Arial" panose="020B0604020202020204" pitchFamily="34" charset="0"/>
                <a:cs typeface="Arial" panose="020B0604020202020204" pitchFamily="34" charset="0"/>
              </a:rPr>
              <a:t>No part of this material may be used without the prior written permission of </a:t>
            </a:r>
            <a:r>
              <a:rPr lang="en-US" sz="800" b="0" i="0" dirty="0" err="1">
                <a:solidFill>
                  <a:schemeClr val="tx1"/>
                </a:solidFill>
                <a:latin typeface="Arial" panose="020B0604020202020204" pitchFamily="34" charset="0"/>
                <a:cs typeface="Arial" panose="020B0604020202020204" pitchFamily="34" charset="0"/>
              </a:rPr>
              <a:t>Nacha</a:t>
            </a:r>
            <a:r>
              <a:rPr lang="en-US" sz="800" b="0" i="0" dirty="0">
                <a:solidFill>
                  <a:schemeClr val="tx1"/>
                </a:solidFill>
                <a:latin typeface="Arial" panose="020B0604020202020204" pitchFamily="34" charset="0"/>
                <a:cs typeface="Arial" panose="020B0604020202020204" pitchFamily="34" charset="0"/>
              </a:rPr>
              <a:t>. This material is not intended to provide any warranties</a:t>
            </a:r>
            <a:r>
              <a:rPr lang="en-US" sz="800" b="0" i="0" baseline="0" dirty="0">
                <a:solidFill>
                  <a:schemeClr val="tx1"/>
                </a:solidFill>
                <a:latin typeface="Arial" panose="020B0604020202020204" pitchFamily="34" charset="0"/>
                <a:cs typeface="Arial" panose="020B0604020202020204" pitchFamily="34" charset="0"/>
              </a:rPr>
              <a:t> or </a:t>
            </a:r>
            <a:r>
              <a:rPr lang="en-US" sz="800" b="0" i="0" dirty="0">
                <a:solidFill>
                  <a:schemeClr val="tx1"/>
                </a:solidFill>
                <a:latin typeface="Arial" panose="020B0604020202020204" pitchFamily="34" charset="0"/>
                <a:cs typeface="Arial" panose="020B0604020202020204" pitchFamily="34" charset="0"/>
              </a:rPr>
              <a:t>legal advice</a:t>
            </a:r>
            <a:r>
              <a:rPr lang="en-US" sz="800" b="0" i="0" baseline="0" dirty="0">
                <a:solidFill>
                  <a:schemeClr val="tx1"/>
                </a:solidFill>
                <a:latin typeface="Arial" panose="020B0604020202020204" pitchFamily="34" charset="0"/>
                <a:cs typeface="Arial" panose="020B0604020202020204" pitchFamily="34" charset="0"/>
              </a:rPr>
              <a:t> and is intended for educational purposes only.</a:t>
            </a:r>
            <a:endParaRPr lang="en-US" sz="800" b="0" i="0" dirty="0">
              <a:solidFill>
                <a:schemeClr val="tx1"/>
              </a:solidFill>
              <a:latin typeface="Arial" panose="020B0604020202020204" pitchFamily="34" charset="0"/>
              <a:ea typeface="Arial" pitchFamily="-60" charset="0"/>
              <a:cs typeface="Arial" panose="020B0604020202020204" pitchFamily="34" charset="0"/>
              <a:sym typeface="Arial" pitchFamily="-60" charset="0"/>
            </a:endParaRPr>
          </a:p>
          <a:p>
            <a:endParaRPr lang="en-US" sz="800" b="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7751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BD34-B619-7545-A88C-69681AC40E18}"/>
              </a:ext>
            </a:extLst>
          </p:cNvPr>
          <p:cNvSpPr>
            <a:spLocks noGrp="1"/>
          </p:cNvSpPr>
          <p:nvPr>
            <p:ph type="title"/>
          </p:nvPr>
        </p:nvSpPr>
        <p:spPr>
          <a:xfrm>
            <a:off x="739697" y="388879"/>
            <a:ext cx="11035991" cy="1325563"/>
          </a:xfrm>
        </p:spPr>
        <p:txBody>
          <a:bodyPr>
            <a:normAutofit/>
          </a:bodyPr>
          <a:lstStyle>
            <a:lvl1pPr>
              <a:defRPr sz="3500"/>
            </a:lvl1pPr>
          </a:lstStyle>
          <a:p>
            <a:r>
              <a:rPr lang="en-US" dirty="0"/>
              <a:t>Click to edit Master title style</a:t>
            </a:r>
          </a:p>
        </p:txBody>
      </p:sp>
      <p:sp>
        <p:nvSpPr>
          <p:cNvPr id="3" name="Content Placeholder 2">
            <a:extLst>
              <a:ext uri="{FF2B5EF4-FFF2-40B4-BE49-F238E27FC236}">
                <a16:creationId xmlns:a16="http://schemas.microsoft.com/office/drawing/2014/main" id="{1067F1C3-5A5D-7744-981F-EB3B965CF11B}"/>
              </a:ext>
            </a:extLst>
          </p:cNvPr>
          <p:cNvSpPr>
            <a:spLocks noGrp="1"/>
          </p:cNvSpPr>
          <p:nvPr>
            <p:ph idx="1"/>
          </p:nvPr>
        </p:nvSpPr>
        <p:spPr>
          <a:xfrm>
            <a:off x="739696" y="1826109"/>
            <a:ext cx="11035992" cy="385958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693E160-0640-C04F-A021-5F53857B7B58}"/>
              </a:ext>
            </a:extLst>
          </p:cNvPr>
          <p:cNvSpPr>
            <a:spLocks noGrp="1"/>
          </p:cNvSpPr>
          <p:nvPr>
            <p:ph type="sldNum" sz="quarter" idx="12"/>
          </p:nvPr>
        </p:nvSpPr>
        <p:spPr/>
        <p:txBody>
          <a:bodyPr/>
          <a:lstStyle/>
          <a:p>
            <a:fld id="{A48D219D-A98E-134E-8BDF-E6BF8A4F7897}" type="slidenum">
              <a:rPr lang="en-US" smtClean="0"/>
              <a:t>‹#›</a:t>
            </a:fld>
            <a:endParaRPr lang="en-US"/>
          </a:p>
        </p:txBody>
      </p:sp>
      <p:sp>
        <p:nvSpPr>
          <p:cNvPr id="7" name="TextBox 6">
            <a:extLst>
              <a:ext uri="{FF2B5EF4-FFF2-40B4-BE49-F238E27FC236}">
                <a16:creationId xmlns:a16="http://schemas.microsoft.com/office/drawing/2014/main" id="{B875E9F2-C245-9B47-A495-BDC76435AFA5}"/>
              </a:ext>
            </a:extLst>
          </p:cNvPr>
          <p:cNvSpPr txBox="1"/>
          <p:nvPr userDrawn="1"/>
        </p:nvSpPr>
        <p:spPr>
          <a:xfrm>
            <a:off x="210834" y="6338319"/>
            <a:ext cx="3944308" cy="584775"/>
          </a:xfrm>
          <a:prstGeom prst="rect">
            <a:avLst/>
          </a:prstGeom>
          <a:noFill/>
        </p:spPr>
        <p:txBody>
          <a:bodyPr wrap="square" rtlCol="0">
            <a:spAutoFit/>
          </a:bodyPr>
          <a:lstStyle/>
          <a:p>
            <a:pPr algn="l">
              <a:defRPr/>
            </a:pPr>
            <a:r>
              <a:rPr lang="en-US" sz="800" b="0" i="0" baseline="30000" dirty="0">
                <a:solidFill>
                  <a:schemeClr val="bg1"/>
                </a:solidFill>
                <a:latin typeface="Arial" panose="020B0604020202020204" pitchFamily="34" charset="0"/>
                <a:cs typeface="Arial" panose="020B0604020202020204" pitchFamily="34" charset="0"/>
              </a:rPr>
              <a:t>©</a:t>
            </a:r>
            <a:r>
              <a:rPr lang="en-US" sz="800" b="0" i="0" dirty="0">
                <a:solidFill>
                  <a:schemeClr val="bg1"/>
                </a:solidFill>
                <a:latin typeface="Arial" panose="020B0604020202020204" pitchFamily="34" charset="0"/>
                <a:cs typeface="Arial" panose="020B0604020202020204" pitchFamily="34" charset="0"/>
              </a:rPr>
              <a:t> </a:t>
            </a:r>
            <a:r>
              <a:rPr lang="en-US" sz="800" b="0" i="0" dirty="0">
                <a:solidFill>
                  <a:schemeClr val="bg1"/>
                </a:solidFill>
                <a:latin typeface="Arial" panose="020B0604020202020204" pitchFamily="34" charset="0"/>
                <a:ea typeface="Arial" pitchFamily="-60" charset="0"/>
                <a:cs typeface="Arial" panose="020B0604020202020204" pitchFamily="34" charset="0"/>
                <a:sym typeface="Arial" pitchFamily="-60" charset="0"/>
              </a:rPr>
              <a:t>2021 </a:t>
            </a:r>
            <a:r>
              <a:rPr lang="en-US" sz="800" b="0" i="0" dirty="0" err="1">
                <a:solidFill>
                  <a:schemeClr val="bg1"/>
                </a:solidFill>
                <a:latin typeface="Arial" panose="020B0604020202020204" pitchFamily="34" charset="0"/>
                <a:ea typeface="Arial" pitchFamily="-60" charset="0"/>
                <a:cs typeface="Arial" panose="020B0604020202020204" pitchFamily="34" charset="0"/>
                <a:sym typeface="Arial" pitchFamily="-60" charset="0"/>
              </a:rPr>
              <a:t>Nacha</a:t>
            </a:r>
            <a:r>
              <a:rPr lang="en-US" sz="800" b="0" i="0" dirty="0">
                <a:solidFill>
                  <a:schemeClr val="bg1"/>
                </a:solidFill>
                <a:latin typeface="Arial" panose="020B0604020202020204" pitchFamily="34" charset="0"/>
                <a:ea typeface="Arial" pitchFamily="-60" charset="0"/>
                <a:cs typeface="Arial" panose="020B0604020202020204" pitchFamily="34" charset="0"/>
                <a:sym typeface="Arial" pitchFamily="-60" charset="0"/>
              </a:rPr>
              <a:t>.</a:t>
            </a:r>
            <a:r>
              <a:rPr lang="en-US" sz="800" b="0" i="0" baseline="0" dirty="0">
                <a:solidFill>
                  <a:schemeClr val="bg1"/>
                </a:solidFill>
                <a:latin typeface="Arial" panose="020B0604020202020204" pitchFamily="34" charset="0"/>
                <a:ea typeface="Arial" pitchFamily="-60" charset="0"/>
                <a:cs typeface="Arial" panose="020B0604020202020204" pitchFamily="34" charset="0"/>
                <a:sym typeface="Arial" pitchFamily="-60" charset="0"/>
              </a:rPr>
              <a:t> </a:t>
            </a:r>
            <a:r>
              <a:rPr lang="en-US" sz="800" b="0" i="0" dirty="0">
                <a:solidFill>
                  <a:schemeClr val="bg1"/>
                </a:solidFill>
                <a:latin typeface="Arial" panose="020B0604020202020204" pitchFamily="34" charset="0"/>
                <a:ea typeface="Arial" pitchFamily="-60" charset="0"/>
                <a:cs typeface="Arial" panose="020B0604020202020204" pitchFamily="34" charset="0"/>
                <a:sym typeface="Arial" pitchFamily="-60" charset="0"/>
              </a:rPr>
              <a:t>All rights reserved. </a:t>
            </a:r>
            <a:r>
              <a:rPr lang="en-US" sz="800" b="0" i="0" dirty="0">
                <a:solidFill>
                  <a:schemeClr val="bg1"/>
                </a:solidFill>
                <a:latin typeface="Arial" panose="020B0604020202020204" pitchFamily="34" charset="0"/>
                <a:cs typeface="Arial" panose="020B0604020202020204" pitchFamily="34" charset="0"/>
              </a:rPr>
              <a:t>No part of this material may be used without the prior written permission of </a:t>
            </a:r>
            <a:r>
              <a:rPr lang="en-US" sz="800" b="0" i="0" dirty="0" err="1">
                <a:solidFill>
                  <a:schemeClr val="bg1"/>
                </a:solidFill>
                <a:latin typeface="Arial" panose="020B0604020202020204" pitchFamily="34" charset="0"/>
                <a:cs typeface="Arial" panose="020B0604020202020204" pitchFamily="34" charset="0"/>
              </a:rPr>
              <a:t>Nacha</a:t>
            </a:r>
            <a:r>
              <a:rPr lang="en-US" sz="800" b="0" i="0" dirty="0">
                <a:solidFill>
                  <a:schemeClr val="bg1"/>
                </a:solidFill>
                <a:latin typeface="Arial" panose="020B0604020202020204" pitchFamily="34" charset="0"/>
                <a:cs typeface="Arial" panose="020B0604020202020204" pitchFamily="34" charset="0"/>
              </a:rPr>
              <a:t>. This material is not intended to provide any warranties</a:t>
            </a:r>
            <a:r>
              <a:rPr lang="en-US" sz="800" b="0" i="0" baseline="0" dirty="0">
                <a:solidFill>
                  <a:schemeClr val="bg1"/>
                </a:solidFill>
                <a:latin typeface="Arial" panose="020B0604020202020204" pitchFamily="34" charset="0"/>
                <a:cs typeface="Arial" panose="020B0604020202020204" pitchFamily="34" charset="0"/>
              </a:rPr>
              <a:t> or </a:t>
            </a:r>
            <a:r>
              <a:rPr lang="en-US" sz="800" b="0" i="0" dirty="0">
                <a:solidFill>
                  <a:schemeClr val="bg1"/>
                </a:solidFill>
                <a:latin typeface="Arial" panose="020B0604020202020204" pitchFamily="34" charset="0"/>
                <a:cs typeface="Arial" panose="020B0604020202020204" pitchFamily="34" charset="0"/>
              </a:rPr>
              <a:t>legal advice</a:t>
            </a:r>
            <a:r>
              <a:rPr lang="en-US" sz="800" b="0" i="0" baseline="0" dirty="0">
                <a:solidFill>
                  <a:schemeClr val="bg1"/>
                </a:solidFill>
                <a:latin typeface="Arial" panose="020B0604020202020204" pitchFamily="34" charset="0"/>
                <a:cs typeface="Arial" panose="020B0604020202020204" pitchFamily="34" charset="0"/>
              </a:rPr>
              <a:t> and is intended for educational purposes only.</a:t>
            </a:r>
            <a:endParaRPr lang="en-US" sz="800" b="0" i="0" dirty="0">
              <a:solidFill>
                <a:schemeClr val="bg1"/>
              </a:solidFill>
              <a:latin typeface="Arial" panose="020B0604020202020204" pitchFamily="34" charset="0"/>
              <a:ea typeface="Arial" pitchFamily="-60" charset="0"/>
              <a:cs typeface="Arial" panose="020B0604020202020204" pitchFamily="34" charset="0"/>
              <a:sym typeface="Arial" pitchFamily="-60" charset="0"/>
            </a:endParaRPr>
          </a:p>
          <a:p>
            <a:endParaRPr lang="en-US" sz="8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679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BD34-B619-7545-A88C-69681AC40E18}"/>
              </a:ext>
            </a:extLst>
          </p:cNvPr>
          <p:cNvSpPr>
            <a:spLocks noGrp="1"/>
          </p:cNvSpPr>
          <p:nvPr>
            <p:ph type="title"/>
          </p:nvPr>
        </p:nvSpPr>
        <p:spPr>
          <a:xfrm>
            <a:off x="739697" y="385012"/>
            <a:ext cx="11035990" cy="1310322"/>
          </a:xfrm>
        </p:spPr>
        <p:txBody>
          <a:bodyPr>
            <a:normAutofit/>
          </a:bodyPr>
          <a:lstStyle>
            <a:lvl1pPr>
              <a:defRPr sz="3500"/>
            </a:lvl1pPr>
          </a:lstStyle>
          <a:p>
            <a:r>
              <a:rPr lang="en-US" dirty="0"/>
              <a:t>Click to edit Master title style</a:t>
            </a:r>
          </a:p>
        </p:txBody>
      </p:sp>
      <p:sp>
        <p:nvSpPr>
          <p:cNvPr id="3" name="Content Placeholder 2">
            <a:extLst>
              <a:ext uri="{FF2B5EF4-FFF2-40B4-BE49-F238E27FC236}">
                <a16:creationId xmlns:a16="http://schemas.microsoft.com/office/drawing/2014/main" id="{1067F1C3-5A5D-7744-981F-EB3B965CF11B}"/>
              </a:ext>
            </a:extLst>
          </p:cNvPr>
          <p:cNvSpPr>
            <a:spLocks noGrp="1"/>
          </p:cNvSpPr>
          <p:nvPr>
            <p:ph idx="1"/>
          </p:nvPr>
        </p:nvSpPr>
        <p:spPr>
          <a:xfrm>
            <a:off x="739696" y="1826109"/>
            <a:ext cx="11035991" cy="385958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693E160-0640-C04F-A021-5F53857B7B58}"/>
              </a:ext>
            </a:extLst>
          </p:cNvPr>
          <p:cNvSpPr>
            <a:spLocks noGrp="1"/>
          </p:cNvSpPr>
          <p:nvPr>
            <p:ph type="sldNum" sz="quarter" idx="12"/>
          </p:nvPr>
        </p:nvSpPr>
        <p:spPr/>
        <p:txBody>
          <a:bodyPr/>
          <a:lstStyle/>
          <a:p>
            <a:fld id="{A48D219D-A98E-134E-8BDF-E6BF8A4F7897}" type="slidenum">
              <a:rPr lang="en-US" smtClean="0"/>
              <a:t>‹#›</a:t>
            </a:fld>
            <a:endParaRPr lang="en-US"/>
          </a:p>
        </p:txBody>
      </p:sp>
      <p:sp>
        <p:nvSpPr>
          <p:cNvPr id="5" name="TextBox 4">
            <a:extLst>
              <a:ext uri="{FF2B5EF4-FFF2-40B4-BE49-F238E27FC236}">
                <a16:creationId xmlns:a16="http://schemas.microsoft.com/office/drawing/2014/main" id="{F3F6B940-0E39-D448-89B8-2A037D52260C}"/>
              </a:ext>
            </a:extLst>
          </p:cNvPr>
          <p:cNvSpPr txBox="1"/>
          <p:nvPr userDrawn="1"/>
        </p:nvSpPr>
        <p:spPr>
          <a:xfrm>
            <a:off x="210834" y="6338319"/>
            <a:ext cx="3944308" cy="584775"/>
          </a:xfrm>
          <a:prstGeom prst="rect">
            <a:avLst/>
          </a:prstGeom>
          <a:noFill/>
        </p:spPr>
        <p:txBody>
          <a:bodyPr wrap="square" rtlCol="0">
            <a:spAutoFit/>
          </a:bodyPr>
          <a:lstStyle/>
          <a:p>
            <a:pPr algn="l">
              <a:defRPr/>
            </a:pPr>
            <a:r>
              <a:rPr lang="en-US" sz="800" b="0" i="0" baseline="30000" dirty="0">
                <a:solidFill>
                  <a:schemeClr val="bg1"/>
                </a:solidFill>
                <a:latin typeface="Arial" panose="020B0604020202020204" pitchFamily="34" charset="0"/>
                <a:cs typeface="Arial" panose="020B0604020202020204" pitchFamily="34" charset="0"/>
              </a:rPr>
              <a:t>©</a:t>
            </a:r>
            <a:r>
              <a:rPr lang="en-US" sz="800" b="0" i="0" dirty="0">
                <a:solidFill>
                  <a:schemeClr val="bg1"/>
                </a:solidFill>
                <a:latin typeface="Arial" panose="020B0604020202020204" pitchFamily="34" charset="0"/>
                <a:cs typeface="Arial" panose="020B0604020202020204" pitchFamily="34" charset="0"/>
              </a:rPr>
              <a:t> </a:t>
            </a:r>
            <a:r>
              <a:rPr lang="en-US" sz="800" b="0" i="0" dirty="0">
                <a:solidFill>
                  <a:schemeClr val="bg1"/>
                </a:solidFill>
                <a:latin typeface="Arial" panose="020B0604020202020204" pitchFamily="34" charset="0"/>
                <a:ea typeface="Arial" pitchFamily="-60" charset="0"/>
                <a:cs typeface="Arial" panose="020B0604020202020204" pitchFamily="34" charset="0"/>
                <a:sym typeface="Arial" pitchFamily="-60" charset="0"/>
              </a:rPr>
              <a:t>2021 </a:t>
            </a:r>
            <a:r>
              <a:rPr lang="en-US" sz="800" b="0" i="0" dirty="0" err="1">
                <a:solidFill>
                  <a:schemeClr val="bg1"/>
                </a:solidFill>
                <a:latin typeface="Arial" panose="020B0604020202020204" pitchFamily="34" charset="0"/>
                <a:ea typeface="Arial" pitchFamily="-60" charset="0"/>
                <a:cs typeface="Arial" panose="020B0604020202020204" pitchFamily="34" charset="0"/>
                <a:sym typeface="Arial" pitchFamily="-60" charset="0"/>
              </a:rPr>
              <a:t>Nacha</a:t>
            </a:r>
            <a:r>
              <a:rPr lang="en-US" sz="800" b="0" i="0" dirty="0">
                <a:solidFill>
                  <a:schemeClr val="bg1"/>
                </a:solidFill>
                <a:latin typeface="Arial" panose="020B0604020202020204" pitchFamily="34" charset="0"/>
                <a:ea typeface="Arial" pitchFamily="-60" charset="0"/>
                <a:cs typeface="Arial" panose="020B0604020202020204" pitchFamily="34" charset="0"/>
                <a:sym typeface="Arial" pitchFamily="-60" charset="0"/>
              </a:rPr>
              <a:t>.</a:t>
            </a:r>
            <a:r>
              <a:rPr lang="en-US" sz="800" b="0" i="0" baseline="0" dirty="0">
                <a:solidFill>
                  <a:schemeClr val="bg1"/>
                </a:solidFill>
                <a:latin typeface="Arial" panose="020B0604020202020204" pitchFamily="34" charset="0"/>
                <a:ea typeface="Arial" pitchFamily="-60" charset="0"/>
                <a:cs typeface="Arial" panose="020B0604020202020204" pitchFamily="34" charset="0"/>
                <a:sym typeface="Arial" pitchFamily="-60" charset="0"/>
              </a:rPr>
              <a:t> </a:t>
            </a:r>
            <a:r>
              <a:rPr lang="en-US" sz="800" b="0" i="0" dirty="0">
                <a:solidFill>
                  <a:schemeClr val="bg1"/>
                </a:solidFill>
                <a:latin typeface="Arial" panose="020B0604020202020204" pitchFamily="34" charset="0"/>
                <a:ea typeface="Arial" pitchFamily="-60" charset="0"/>
                <a:cs typeface="Arial" panose="020B0604020202020204" pitchFamily="34" charset="0"/>
                <a:sym typeface="Arial" pitchFamily="-60" charset="0"/>
              </a:rPr>
              <a:t>All rights reserved. </a:t>
            </a:r>
            <a:r>
              <a:rPr lang="en-US" sz="800" b="0" i="0" dirty="0">
                <a:solidFill>
                  <a:schemeClr val="bg1"/>
                </a:solidFill>
                <a:latin typeface="Arial" panose="020B0604020202020204" pitchFamily="34" charset="0"/>
                <a:cs typeface="Arial" panose="020B0604020202020204" pitchFamily="34" charset="0"/>
              </a:rPr>
              <a:t>No part of this material may be used without the prior written permission of </a:t>
            </a:r>
            <a:r>
              <a:rPr lang="en-US" sz="800" b="0" i="0" dirty="0" err="1">
                <a:solidFill>
                  <a:schemeClr val="bg1"/>
                </a:solidFill>
                <a:latin typeface="Arial" panose="020B0604020202020204" pitchFamily="34" charset="0"/>
                <a:cs typeface="Arial" panose="020B0604020202020204" pitchFamily="34" charset="0"/>
              </a:rPr>
              <a:t>Nacha</a:t>
            </a:r>
            <a:r>
              <a:rPr lang="en-US" sz="800" b="0" i="0" dirty="0">
                <a:solidFill>
                  <a:schemeClr val="bg1"/>
                </a:solidFill>
                <a:latin typeface="Arial" panose="020B0604020202020204" pitchFamily="34" charset="0"/>
                <a:cs typeface="Arial" panose="020B0604020202020204" pitchFamily="34" charset="0"/>
              </a:rPr>
              <a:t>. This material is not intended to provide any warranties</a:t>
            </a:r>
            <a:r>
              <a:rPr lang="en-US" sz="800" b="0" i="0" baseline="0" dirty="0">
                <a:solidFill>
                  <a:schemeClr val="bg1"/>
                </a:solidFill>
                <a:latin typeface="Arial" panose="020B0604020202020204" pitchFamily="34" charset="0"/>
                <a:cs typeface="Arial" panose="020B0604020202020204" pitchFamily="34" charset="0"/>
              </a:rPr>
              <a:t> or </a:t>
            </a:r>
            <a:r>
              <a:rPr lang="en-US" sz="800" b="0" i="0" dirty="0">
                <a:solidFill>
                  <a:schemeClr val="bg1"/>
                </a:solidFill>
                <a:latin typeface="Arial" panose="020B0604020202020204" pitchFamily="34" charset="0"/>
                <a:cs typeface="Arial" panose="020B0604020202020204" pitchFamily="34" charset="0"/>
              </a:rPr>
              <a:t>legal advice</a:t>
            </a:r>
            <a:r>
              <a:rPr lang="en-US" sz="800" b="0" i="0" baseline="0" dirty="0">
                <a:solidFill>
                  <a:schemeClr val="bg1"/>
                </a:solidFill>
                <a:latin typeface="Arial" panose="020B0604020202020204" pitchFamily="34" charset="0"/>
                <a:cs typeface="Arial" panose="020B0604020202020204" pitchFamily="34" charset="0"/>
              </a:rPr>
              <a:t> and is intended for educational purposes only.</a:t>
            </a:r>
            <a:endParaRPr lang="en-US" sz="800" b="0" i="0" dirty="0">
              <a:solidFill>
                <a:schemeClr val="bg1"/>
              </a:solidFill>
              <a:latin typeface="Arial" panose="020B0604020202020204" pitchFamily="34" charset="0"/>
              <a:ea typeface="Arial" pitchFamily="-60" charset="0"/>
              <a:cs typeface="Arial" panose="020B0604020202020204" pitchFamily="34" charset="0"/>
              <a:sym typeface="Arial" pitchFamily="-60" charset="0"/>
            </a:endParaRPr>
          </a:p>
          <a:p>
            <a:endParaRPr lang="en-US" sz="8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012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BD34-B619-7545-A88C-69681AC40E18}"/>
              </a:ext>
            </a:extLst>
          </p:cNvPr>
          <p:cNvSpPr>
            <a:spLocks noGrp="1"/>
          </p:cNvSpPr>
          <p:nvPr>
            <p:ph type="title"/>
          </p:nvPr>
        </p:nvSpPr>
        <p:spPr>
          <a:xfrm>
            <a:off x="739697" y="374676"/>
            <a:ext cx="11035990" cy="1311030"/>
          </a:xfrm>
        </p:spPr>
        <p:txBody>
          <a:bodyPr>
            <a:normAutofit/>
          </a:bodyPr>
          <a:lstStyle>
            <a:lvl1pPr>
              <a:defRPr sz="3500"/>
            </a:lvl1pPr>
          </a:lstStyle>
          <a:p>
            <a:r>
              <a:rPr lang="en-US" dirty="0"/>
              <a:t>Click to edit Master title style</a:t>
            </a:r>
          </a:p>
        </p:txBody>
      </p:sp>
      <p:sp>
        <p:nvSpPr>
          <p:cNvPr id="3" name="Content Placeholder 2">
            <a:extLst>
              <a:ext uri="{FF2B5EF4-FFF2-40B4-BE49-F238E27FC236}">
                <a16:creationId xmlns:a16="http://schemas.microsoft.com/office/drawing/2014/main" id="{1067F1C3-5A5D-7744-981F-EB3B965CF11B}"/>
              </a:ext>
            </a:extLst>
          </p:cNvPr>
          <p:cNvSpPr>
            <a:spLocks noGrp="1"/>
          </p:cNvSpPr>
          <p:nvPr>
            <p:ph idx="1"/>
          </p:nvPr>
        </p:nvSpPr>
        <p:spPr>
          <a:xfrm>
            <a:off x="739696" y="1826109"/>
            <a:ext cx="11035991" cy="385958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693E160-0640-C04F-A021-5F53857B7B58}"/>
              </a:ext>
            </a:extLst>
          </p:cNvPr>
          <p:cNvSpPr>
            <a:spLocks noGrp="1"/>
          </p:cNvSpPr>
          <p:nvPr>
            <p:ph type="sldNum" sz="quarter" idx="12"/>
          </p:nvPr>
        </p:nvSpPr>
        <p:spPr/>
        <p:txBody>
          <a:bodyPr/>
          <a:lstStyle/>
          <a:p>
            <a:fld id="{A48D219D-A98E-134E-8BDF-E6BF8A4F7897}" type="slidenum">
              <a:rPr lang="en-US" smtClean="0"/>
              <a:t>‹#›</a:t>
            </a:fld>
            <a:endParaRPr lang="en-US"/>
          </a:p>
        </p:txBody>
      </p:sp>
      <p:sp>
        <p:nvSpPr>
          <p:cNvPr id="7" name="TextBox 6">
            <a:extLst>
              <a:ext uri="{FF2B5EF4-FFF2-40B4-BE49-F238E27FC236}">
                <a16:creationId xmlns:a16="http://schemas.microsoft.com/office/drawing/2014/main" id="{4DB14B4A-19F2-E14A-9E26-323D14B74509}"/>
              </a:ext>
            </a:extLst>
          </p:cNvPr>
          <p:cNvSpPr txBox="1"/>
          <p:nvPr userDrawn="1"/>
        </p:nvSpPr>
        <p:spPr>
          <a:xfrm>
            <a:off x="210834" y="6338319"/>
            <a:ext cx="3944308" cy="584775"/>
          </a:xfrm>
          <a:prstGeom prst="rect">
            <a:avLst/>
          </a:prstGeom>
          <a:noFill/>
        </p:spPr>
        <p:txBody>
          <a:bodyPr wrap="square" rtlCol="0">
            <a:spAutoFit/>
          </a:bodyPr>
          <a:lstStyle/>
          <a:p>
            <a:pPr algn="l">
              <a:defRPr/>
            </a:pPr>
            <a:r>
              <a:rPr lang="en-US" sz="800" b="0" i="0" baseline="30000" dirty="0">
                <a:solidFill>
                  <a:schemeClr val="bg1"/>
                </a:solidFill>
                <a:latin typeface="Arial" panose="020B0604020202020204" pitchFamily="34" charset="0"/>
                <a:cs typeface="Arial" panose="020B0604020202020204" pitchFamily="34" charset="0"/>
              </a:rPr>
              <a:t>©</a:t>
            </a:r>
            <a:r>
              <a:rPr lang="en-US" sz="800" b="0" i="0" dirty="0">
                <a:solidFill>
                  <a:schemeClr val="bg1"/>
                </a:solidFill>
                <a:latin typeface="Arial" panose="020B0604020202020204" pitchFamily="34" charset="0"/>
                <a:cs typeface="Arial" panose="020B0604020202020204" pitchFamily="34" charset="0"/>
              </a:rPr>
              <a:t> </a:t>
            </a:r>
            <a:r>
              <a:rPr lang="en-US" sz="800" b="0" i="0" dirty="0">
                <a:solidFill>
                  <a:schemeClr val="bg1"/>
                </a:solidFill>
                <a:latin typeface="Arial" panose="020B0604020202020204" pitchFamily="34" charset="0"/>
                <a:ea typeface="Arial" pitchFamily="-60" charset="0"/>
                <a:cs typeface="Arial" panose="020B0604020202020204" pitchFamily="34" charset="0"/>
                <a:sym typeface="Arial" pitchFamily="-60" charset="0"/>
              </a:rPr>
              <a:t>2021 </a:t>
            </a:r>
            <a:r>
              <a:rPr lang="en-US" sz="800" b="0" i="0" dirty="0" err="1">
                <a:solidFill>
                  <a:schemeClr val="bg1"/>
                </a:solidFill>
                <a:latin typeface="Arial" panose="020B0604020202020204" pitchFamily="34" charset="0"/>
                <a:ea typeface="Arial" pitchFamily="-60" charset="0"/>
                <a:cs typeface="Arial" panose="020B0604020202020204" pitchFamily="34" charset="0"/>
                <a:sym typeface="Arial" pitchFamily="-60" charset="0"/>
              </a:rPr>
              <a:t>Nacha</a:t>
            </a:r>
            <a:r>
              <a:rPr lang="en-US" sz="800" b="0" i="0" dirty="0">
                <a:solidFill>
                  <a:schemeClr val="bg1"/>
                </a:solidFill>
                <a:latin typeface="Arial" panose="020B0604020202020204" pitchFamily="34" charset="0"/>
                <a:ea typeface="Arial" pitchFamily="-60" charset="0"/>
                <a:cs typeface="Arial" panose="020B0604020202020204" pitchFamily="34" charset="0"/>
                <a:sym typeface="Arial" pitchFamily="-60" charset="0"/>
              </a:rPr>
              <a:t>.</a:t>
            </a:r>
            <a:r>
              <a:rPr lang="en-US" sz="800" b="0" i="0" baseline="0" dirty="0">
                <a:solidFill>
                  <a:schemeClr val="bg1"/>
                </a:solidFill>
                <a:latin typeface="Arial" panose="020B0604020202020204" pitchFamily="34" charset="0"/>
                <a:ea typeface="Arial" pitchFamily="-60" charset="0"/>
                <a:cs typeface="Arial" panose="020B0604020202020204" pitchFamily="34" charset="0"/>
                <a:sym typeface="Arial" pitchFamily="-60" charset="0"/>
              </a:rPr>
              <a:t> </a:t>
            </a:r>
            <a:r>
              <a:rPr lang="en-US" sz="800" b="0" i="0" dirty="0">
                <a:solidFill>
                  <a:schemeClr val="bg1"/>
                </a:solidFill>
                <a:latin typeface="Arial" panose="020B0604020202020204" pitchFamily="34" charset="0"/>
                <a:ea typeface="Arial" pitchFamily="-60" charset="0"/>
                <a:cs typeface="Arial" panose="020B0604020202020204" pitchFamily="34" charset="0"/>
                <a:sym typeface="Arial" pitchFamily="-60" charset="0"/>
              </a:rPr>
              <a:t>All rights reserved. </a:t>
            </a:r>
            <a:r>
              <a:rPr lang="en-US" sz="800" b="0" i="0" dirty="0">
                <a:solidFill>
                  <a:schemeClr val="bg1"/>
                </a:solidFill>
                <a:latin typeface="Arial" panose="020B0604020202020204" pitchFamily="34" charset="0"/>
                <a:cs typeface="Arial" panose="020B0604020202020204" pitchFamily="34" charset="0"/>
              </a:rPr>
              <a:t>No part of this material may be used without the prior written permission of </a:t>
            </a:r>
            <a:r>
              <a:rPr lang="en-US" sz="800" b="0" i="0" dirty="0" err="1">
                <a:solidFill>
                  <a:schemeClr val="bg1"/>
                </a:solidFill>
                <a:latin typeface="Arial" panose="020B0604020202020204" pitchFamily="34" charset="0"/>
                <a:cs typeface="Arial" panose="020B0604020202020204" pitchFamily="34" charset="0"/>
              </a:rPr>
              <a:t>Nacha</a:t>
            </a:r>
            <a:r>
              <a:rPr lang="en-US" sz="800" b="0" i="0" dirty="0">
                <a:solidFill>
                  <a:schemeClr val="bg1"/>
                </a:solidFill>
                <a:latin typeface="Arial" panose="020B0604020202020204" pitchFamily="34" charset="0"/>
                <a:cs typeface="Arial" panose="020B0604020202020204" pitchFamily="34" charset="0"/>
              </a:rPr>
              <a:t>. This material is not intended to provide any warranties</a:t>
            </a:r>
            <a:r>
              <a:rPr lang="en-US" sz="800" b="0" i="0" baseline="0" dirty="0">
                <a:solidFill>
                  <a:schemeClr val="bg1"/>
                </a:solidFill>
                <a:latin typeface="Arial" panose="020B0604020202020204" pitchFamily="34" charset="0"/>
                <a:cs typeface="Arial" panose="020B0604020202020204" pitchFamily="34" charset="0"/>
              </a:rPr>
              <a:t> or </a:t>
            </a:r>
            <a:r>
              <a:rPr lang="en-US" sz="800" b="0" i="0" dirty="0">
                <a:solidFill>
                  <a:schemeClr val="bg1"/>
                </a:solidFill>
                <a:latin typeface="Arial" panose="020B0604020202020204" pitchFamily="34" charset="0"/>
                <a:cs typeface="Arial" panose="020B0604020202020204" pitchFamily="34" charset="0"/>
              </a:rPr>
              <a:t>legal advice</a:t>
            </a:r>
            <a:r>
              <a:rPr lang="en-US" sz="800" b="0" i="0" baseline="0" dirty="0">
                <a:solidFill>
                  <a:schemeClr val="bg1"/>
                </a:solidFill>
                <a:latin typeface="Arial" panose="020B0604020202020204" pitchFamily="34" charset="0"/>
                <a:cs typeface="Arial" panose="020B0604020202020204" pitchFamily="34" charset="0"/>
              </a:rPr>
              <a:t> and is intended for educational purposes only.</a:t>
            </a:r>
            <a:endParaRPr lang="en-US" sz="800" b="0" i="0" dirty="0">
              <a:solidFill>
                <a:schemeClr val="bg1"/>
              </a:solidFill>
              <a:latin typeface="Arial" panose="020B0604020202020204" pitchFamily="34" charset="0"/>
              <a:ea typeface="Arial" pitchFamily="-60" charset="0"/>
              <a:cs typeface="Arial" panose="020B0604020202020204" pitchFamily="34" charset="0"/>
              <a:sym typeface="Arial" pitchFamily="-60" charset="0"/>
            </a:endParaRPr>
          </a:p>
          <a:p>
            <a:endParaRPr lang="en-US" sz="8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141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4DF7B6-946A-C34F-B04C-1801726A6161}"/>
              </a:ext>
            </a:extLst>
          </p:cNvPr>
          <p:cNvSpPr>
            <a:spLocks noGrp="1"/>
          </p:cNvSpPr>
          <p:nvPr>
            <p:ph type="dt" sz="half" idx="10"/>
          </p:nvPr>
        </p:nvSpPr>
        <p:spPr/>
        <p:txBody>
          <a:bodyPr/>
          <a:lstStyle/>
          <a:p>
            <a:fld id="{C660477D-4AC8-6742-897F-2A1F8AA288A1}" type="datetimeFigureOut">
              <a:rPr lang="en-US" smtClean="0"/>
              <a:t>3/3/2021</a:t>
            </a:fld>
            <a:endParaRPr lang="en-US"/>
          </a:p>
        </p:txBody>
      </p:sp>
      <p:sp>
        <p:nvSpPr>
          <p:cNvPr id="3" name="Footer Placeholder 2">
            <a:extLst>
              <a:ext uri="{FF2B5EF4-FFF2-40B4-BE49-F238E27FC236}">
                <a16:creationId xmlns:a16="http://schemas.microsoft.com/office/drawing/2014/main" id="{4583441E-C47F-EB4B-99BD-C0A5CBCB97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4745C1-2409-CF4F-9715-DBBF8F0220C1}"/>
              </a:ext>
            </a:extLst>
          </p:cNvPr>
          <p:cNvSpPr>
            <a:spLocks noGrp="1"/>
          </p:cNvSpPr>
          <p:nvPr>
            <p:ph type="sldNum" sz="quarter" idx="12"/>
          </p:nvPr>
        </p:nvSpPr>
        <p:spPr/>
        <p:txBody>
          <a:bodyPr/>
          <a:lstStyle/>
          <a:p>
            <a:fld id="{1777307F-A1D5-2242-8D24-5438D682D7AA}" type="slidenum">
              <a:rPr lang="en-US" smtClean="0"/>
              <a:t>‹#›</a:t>
            </a:fld>
            <a:endParaRPr lang="en-US"/>
          </a:p>
        </p:txBody>
      </p:sp>
    </p:spTree>
    <p:extLst>
      <p:ext uri="{BB962C8B-B14F-4D97-AF65-F5344CB8AC3E}">
        <p14:creationId xmlns:p14="http://schemas.microsoft.com/office/powerpoint/2010/main" val="288939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7A70D-7BF5-4A42-9286-B7EAEF8051F5}"/>
              </a:ext>
            </a:extLst>
          </p:cNvPr>
          <p:cNvSpPr>
            <a:spLocks noGrp="1"/>
          </p:cNvSpPr>
          <p:nvPr>
            <p:ph type="title"/>
          </p:nvPr>
        </p:nvSpPr>
        <p:spPr/>
        <p:txBody>
          <a:bodyPr>
            <a:normAutofit/>
          </a:bodyPr>
          <a:lstStyle>
            <a:lvl1pPr>
              <a:defRPr sz="3000"/>
            </a:lvl1pPr>
          </a:lstStyle>
          <a:p>
            <a:r>
              <a:rPr lang="en-US"/>
              <a:t>Click to edit Master title style</a:t>
            </a:r>
          </a:p>
        </p:txBody>
      </p:sp>
      <p:sp>
        <p:nvSpPr>
          <p:cNvPr id="3" name="Date Placeholder 2">
            <a:extLst>
              <a:ext uri="{FF2B5EF4-FFF2-40B4-BE49-F238E27FC236}">
                <a16:creationId xmlns:a16="http://schemas.microsoft.com/office/drawing/2014/main" id="{70DBC92E-2FA1-1B48-A4D1-B3023C916178}"/>
              </a:ext>
            </a:extLst>
          </p:cNvPr>
          <p:cNvSpPr>
            <a:spLocks noGrp="1"/>
          </p:cNvSpPr>
          <p:nvPr>
            <p:ph type="dt" sz="half" idx="10"/>
          </p:nvPr>
        </p:nvSpPr>
        <p:spPr>
          <a:xfrm>
            <a:off x="838200" y="6356350"/>
            <a:ext cx="2743200" cy="365125"/>
          </a:xfrm>
          <a:prstGeom prst="rect">
            <a:avLst/>
          </a:prstGeom>
        </p:spPr>
        <p:txBody>
          <a:bodyPr/>
          <a:lstStyle/>
          <a:p>
            <a:fld id="{C660477D-4AC8-6742-897F-2A1F8AA288A1}" type="datetimeFigureOut">
              <a:rPr lang="en-US" smtClean="0"/>
              <a:t>3/3/2021</a:t>
            </a:fld>
            <a:endParaRPr lang="en-US" dirty="0"/>
          </a:p>
        </p:txBody>
      </p:sp>
      <p:sp>
        <p:nvSpPr>
          <p:cNvPr id="4" name="Footer Placeholder 3">
            <a:extLst>
              <a:ext uri="{FF2B5EF4-FFF2-40B4-BE49-F238E27FC236}">
                <a16:creationId xmlns:a16="http://schemas.microsoft.com/office/drawing/2014/main" id="{3441392E-A3B6-574A-A906-C1CD0FB8799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8ED54E05-B75F-8B47-B3BE-5FBF90B270A1}"/>
              </a:ext>
            </a:extLst>
          </p:cNvPr>
          <p:cNvSpPr>
            <a:spLocks noGrp="1"/>
          </p:cNvSpPr>
          <p:nvPr>
            <p:ph type="sldNum" sz="quarter" idx="12"/>
          </p:nvPr>
        </p:nvSpPr>
        <p:spPr>
          <a:xfrm>
            <a:off x="8610600" y="6356350"/>
            <a:ext cx="2743200" cy="365125"/>
          </a:xfrm>
          <a:prstGeom prst="rect">
            <a:avLst/>
          </a:prstGeom>
        </p:spPr>
        <p:txBody>
          <a:bodyPr/>
          <a:lstStyle/>
          <a:p>
            <a:fld id="{1777307F-A1D5-2242-8D24-5438D682D7AA}" type="slidenum">
              <a:rPr lang="en-US" smtClean="0"/>
              <a:t>‹#›</a:t>
            </a:fld>
            <a:endParaRPr lang="en-US" dirty="0"/>
          </a:p>
        </p:txBody>
      </p:sp>
    </p:spTree>
    <p:extLst>
      <p:ext uri="{BB962C8B-B14F-4D97-AF65-F5344CB8AC3E}">
        <p14:creationId xmlns:p14="http://schemas.microsoft.com/office/powerpoint/2010/main" val="266169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D1180-C32F-D049-BB01-B76F82FF34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974543-CB57-F84F-9BA9-57160D9894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0029DA-2A7A-864A-B424-3099A567C968}"/>
              </a:ext>
            </a:extLst>
          </p:cNvPr>
          <p:cNvSpPr>
            <a:spLocks noGrp="1"/>
          </p:cNvSpPr>
          <p:nvPr>
            <p:ph type="dt" sz="half" idx="10"/>
          </p:nvPr>
        </p:nvSpPr>
        <p:spPr>
          <a:xfrm>
            <a:off x="838200" y="6356350"/>
            <a:ext cx="2743200" cy="365125"/>
          </a:xfrm>
          <a:prstGeom prst="rect">
            <a:avLst/>
          </a:prstGeom>
        </p:spPr>
        <p:txBody>
          <a:bodyPr/>
          <a:lstStyle/>
          <a:p>
            <a:fld id="{C660477D-4AC8-6742-897F-2A1F8AA288A1}" type="datetimeFigureOut">
              <a:rPr lang="en-US" smtClean="0"/>
              <a:t>3/3/2021</a:t>
            </a:fld>
            <a:endParaRPr lang="en-US" dirty="0"/>
          </a:p>
        </p:txBody>
      </p:sp>
      <p:sp>
        <p:nvSpPr>
          <p:cNvPr id="5" name="Footer Placeholder 4">
            <a:extLst>
              <a:ext uri="{FF2B5EF4-FFF2-40B4-BE49-F238E27FC236}">
                <a16:creationId xmlns:a16="http://schemas.microsoft.com/office/drawing/2014/main" id="{60C9AC6D-1F2B-6B48-B9E7-B9E2D740B59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2A7EB85-9262-0D4D-BC72-95B430FE315D}"/>
              </a:ext>
            </a:extLst>
          </p:cNvPr>
          <p:cNvSpPr>
            <a:spLocks noGrp="1"/>
          </p:cNvSpPr>
          <p:nvPr>
            <p:ph type="sldNum" sz="quarter" idx="12"/>
          </p:nvPr>
        </p:nvSpPr>
        <p:spPr>
          <a:xfrm>
            <a:off x="8610600" y="6356350"/>
            <a:ext cx="2743200" cy="365125"/>
          </a:xfrm>
          <a:prstGeom prst="rect">
            <a:avLst/>
          </a:prstGeom>
        </p:spPr>
        <p:txBody>
          <a:bodyPr/>
          <a:lstStyle/>
          <a:p>
            <a:fld id="{1777307F-A1D5-2242-8D24-5438D682D7AA}" type="slidenum">
              <a:rPr lang="en-US" smtClean="0"/>
              <a:t>‹#›</a:t>
            </a:fld>
            <a:endParaRPr lang="en-US" dirty="0"/>
          </a:p>
        </p:txBody>
      </p:sp>
      <p:pic>
        <p:nvPicPr>
          <p:cNvPr id="8" name="Picture 7">
            <a:extLst>
              <a:ext uri="{FF2B5EF4-FFF2-40B4-BE49-F238E27FC236}">
                <a16:creationId xmlns:a16="http://schemas.microsoft.com/office/drawing/2014/main" id="{28C00AED-4645-4347-87C7-95510555E69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0160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7A70D-7BF5-4A42-9286-B7EAEF8051F5}"/>
              </a:ext>
            </a:extLst>
          </p:cNvPr>
          <p:cNvSpPr>
            <a:spLocks noGrp="1"/>
          </p:cNvSpPr>
          <p:nvPr>
            <p:ph type="title"/>
          </p:nvPr>
        </p:nvSpPr>
        <p:spPr/>
        <p:txBody>
          <a:bodyPr>
            <a:normAutofit/>
          </a:bodyPr>
          <a:lstStyle>
            <a:lvl1pPr>
              <a:defRPr sz="3000"/>
            </a:lvl1pPr>
          </a:lstStyle>
          <a:p>
            <a:r>
              <a:rPr lang="en-US"/>
              <a:t>Click to edit Master title style</a:t>
            </a:r>
          </a:p>
        </p:txBody>
      </p:sp>
      <p:sp>
        <p:nvSpPr>
          <p:cNvPr id="3" name="Date Placeholder 2">
            <a:extLst>
              <a:ext uri="{FF2B5EF4-FFF2-40B4-BE49-F238E27FC236}">
                <a16:creationId xmlns:a16="http://schemas.microsoft.com/office/drawing/2014/main" id="{70DBC92E-2FA1-1B48-A4D1-B3023C916178}"/>
              </a:ext>
            </a:extLst>
          </p:cNvPr>
          <p:cNvSpPr>
            <a:spLocks noGrp="1"/>
          </p:cNvSpPr>
          <p:nvPr>
            <p:ph type="dt" sz="half" idx="10"/>
          </p:nvPr>
        </p:nvSpPr>
        <p:spPr>
          <a:xfrm>
            <a:off x="838200" y="6356350"/>
            <a:ext cx="2743200" cy="365125"/>
          </a:xfrm>
          <a:prstGeom prst="rect">
            <a:avLst/>
          </a:prstGeom>
        </p:spPr>
        <p:txBody>
          <a:bodyPr/>
          <a:lstStyle/>
          <a:p>
            <a:fld id="{C660477D-4AC8-6742-897F-2A1F8AA288A1}" type="datetimeFigureOut">
              <a:rPr lang="en-US" smtClean="0"/>
              <a:t>3/3/2021</a:t>
            </a:fld>
            <a:endParaRPr lang="en-US" dirty="0"/>
          </a:p>
        </p:txBody>
      </p:sp>
      <p:sp>
        <p:nvSpPr>
          <p:cNvPr id="4" name="Footer Placeholder 3">
            <a:extLst>
              <a:ext uri="{FF2B5EF4-FFF2-40B4-BE49-F238E27FC236}">
                <a16:creationId xmlns:a16="http://schemas.microsoft.com/office/drawing/2014/main" id="{3441392E-A3B6-574A-A906-C1CD0FB8799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8ED54E05-B75F-8B47-B3BE-5FBF90B270A1}"/>
              </a:ext>
            </a:extLst>
          </p:cNvPr>
          <p:cNvSpPr>
            <a:spLocks noGrp="1"/>
          </p:cNvSpPr>
          <p:nvPr>
            <p:ph type="sldNum" sz="quarter" idx="12"/>
          </p:nvPr>
        </p:nvSpPr>
        <p:spPr>
          <a:xfrm>
            <a:off x="8610600" y="6356350"/>
            <a:ext cx="2743200" cy="365125"/>
          </a:xfrm>
          <a:prstGeom prst="rect">
            <a:avLst/>
          </a:prstGeom>
        </p:spPr>
        <p:txBody>
          <a:bodyPr/>
          <a:lstStyle/>
          <a:p>
            <a:fld id="{1777307F-A1D5-2242-8D24-5438D682D7AA}" type="slidenum">
              <a:rPr lang="en-US" smtClean="0"/>
              <a:t>‹#›</a:t>
            </a:fld>
            <a:endParaRPr lang="en-US" dirty="0"/>
          </a:p>
        </p:txBody>
      </p:sp>
    </p:spTree>
    <p:extLst>
      <p:ext uri="{BB962C8B-B14F-4D97-AF65-F5344CB8AC3E}">
        <p14:creationId xmlns:p14="http://schemas.microsoft.com/office/powerpoint/2010/main" val="3522938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D5278F-9411-D84B-ACCB-E6251D6C2C21}"/>
              </a:ext>
            </a:extLst>
          </p:cNvPr>
          <p:cNvSpPr>
            <a:spLocks noGrp="1"/>
          </p:cNvSpPr>
          <p:nvPr>
            <p:ph type="title"/>
          </p:nvPr>
        </p:nvSpPr>
        <p:spPr>
          <a:xfrm>
            <a:off x="615175" y="500062"/>
            <a:ext cx="397448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596FB1-E373-D846-839D-00395749F1A3}"/>
              </a:ext>
            </a:extLst>
          </p:cNvPr>
          <p:cNvSpPr>
            <a:spLocks noGrp="1"/>
          </p:cNvSpPr>
          <p:nvPr>
            <p:ph type="body" idx="1"/>
          </p:nvPr>
        </p:nvSpPr>
        <p:spPr>
          <a:xfrm>
            <a:off x="5488259" y="500062"/>
            <a:ext cx="6153614"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2F8CE54-50AD-9943-BBEF-D9156873112F}"/>
              </a:ext>
            </a:extLst>
          </p:cNvPr>
          <p:cNvSpPr>
            <a:spLocks noGrp="1"/>
          </p:cNvSpPr>
          <p:nvPr>
            <p:ph type="sldNum" sz="quarter" idx="4"/>
          </p:nvPr>
        </p:nvSpPr>
        <p:spPr>
          <a:xfrm>
            <a:off x="11775688" y="6412106"/>
            <a:ext cx="416312" cy="365125"/>
          </a:xfrm>
          <a:prstGeom prst="rect">
            <a:avLst/>
          </a:prstGeom>
        </p:spPr>
        <p:txBody>
          <a:bodyPr vert="horz" lIns="91440" tIns="45720" rIns="91440" bIns="45720" rtlCol="0" anchor="ctr"/>
          <a:lstStyle>
            <a:lvl1pPr algn="r">
              <a:defRPr sz="1000" b="0" i="0">
                <a:solidFill>
                  <a:schemeClr val="bg1"/>
                </a:solidFill>
                <a:latin typeface="Radikal Light" pitchFamily="2" charset="77"/>
              </a:defRPr>
            </a:lvl1pPr>
          </a:lstStyle>
          <a:p>
            <a:fld id="{A48D219D-A98E-134E-8BDF-E6BF8A4F7897}" type="slidenum">
              <a:rPr lang="en-US" smtClean="0"/>
              <a:pPr/>
              <a:t>‹#›</a:t>
            </a:fld>
            <a:endParaRPr lang="en-US" dirty="0"/>
          </a:p>
        </p:txBody>
      </p:sp>
    </p:spTree>
    <p:extLst>
      <p:ext uri="{BB962C8B-B14F-4D97-AF65-F5344CB8AC3E}">
        <p14:creationId xmlns:p14="http://schemas.microsoft.com/office/powerpoint/2010/main" val="2041475580"/>
      </p:ext>
    </p:extLst>
  </p:cSld>
  <p:clrMap bg1="lt1" tx1="dk1" bg2="lt2" tx2="dk2" accent1="accent1" accent2="accent2" accent3="accent3" accent4="accent4" accent5="accent5" accent6="accent6" hlink="hlink" folHlink="folHlink"/>
  <p:sldLayoutIdLst>
    <p:sldLayoutId id="2147483670" r:id="rId1"/>
    <p:sldLayoutId id="2147483665" r:id="rId2"/>
    <p:sldLayoutId id="2147483666" r:id="rId3"/>
    <p:sldLayoutId id="2147483664" r:id="rId4"/>
    <p:sldLayoutId id="2147483663" r:id="rId5"/>
    <p:sldLayoutId id="2147483668" r:id="rId6"/>
    <p:sldLayoutId id="2147483669" r:id="rId7"/>
  </p:sldLayoutIdLst>
  <p:hf hdr="0" ftr="0" dt="0"/>
  <p:txStyles>
    <p:titleStyle>
      <a:lvl1pPr algn="l" defTabSz="914400" rtl="0" eaLnBrk="1" latinLnBrk="0" hangingPunct="1">
        <a:lnSpc>
          <a:spcPct val="90000"/>
        </a:lnSpc>
        <a:spcBef>
          <a:spcPct val="0"/>
        </a:spcBef>
        <a:buNone/>
        <a:defRPr sz="35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Ø"/>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Menlo Regular" panose="020B0609030804020204" pitchFamily="49" charset="0"/>
        <a:buChar char="▻"/>
        <a:defRPr sz="1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B6F045-BD4B-134C-AA7D-807BE5B93BB3}"/>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39C5F92-E65E-864B-9133-4B1B51DCB0E3}"/>
              </a:ext>
            </a:extLst>
          </p:cNvPr>
          <p:cNvSpPr>
            <a:spLocks noGrp="1"/>
          </p:cNvSpPr>
          <p:nvPr>
            <p:ph type="title"/>
          </p:nvPr>
        </p:nvSpPr>
        <p:spPr>
          <a:xfrm>
            <a:off x="838200" y="365126"/>
            <a:ext cx="10515600" cy="6223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4AD213A-D305-CA44-AD67-EBAD763D2746}"/>
              </a:ext>
            </a:extLst>
          </p:cNvPr>
          <p:cNvSpPr>
            <a:spLocks noGrp="1"/>
          </p:cNvSpPr>
          <p:nvPr>
            <p:ph type="body" idx="1"/>
          </p:nvPr>
        </p:nvSpPr>
        <p:spPr>
          <a:xfrm>
            <a:off x="838200" y="1320801"/>
            <a:ext cx="10515600" cy="4699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CEC924BA-7C9C-144B-BE54-BE187E4F92F0}"/>
              </a:ext>
            </a:extLst>
          </p:cNvPr>
          <p:cNvSpPr txBox="1">
            <a:spLocks/>
          </p:cNvSpPr>
          <p:nvPr userDrawn="1"/>
        </p:nvSpPr>
        <p:spPr>
          <a:xfrm>
            <a:off x="9413343" y="644128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834B9-E5C5-1943-9F66-E5F6F0A61C98}" type="slidenum">
              <a:rPr lang="en-US" sz="1000" b="0" i="0" smtClean="0">
                <a:solidFill>
                  <a:schemeClr val="bg1"/>
                </a:solidFill>
                <a:latin typeface="Radikal" pitchFamily="2" charset="77"/>
              </a:rPr>
              <a:pPr/>
              <a:t>‹#›</a:t>
            </a:fld>
            <a:endParaRPr lang="en-US" sz="1000" b="0" i="0" dirty="0">
              <a:solidFill>
                <a:schemeClr val="bg1"/>
              </a:solidFill>
              <a:latin typeface="Radikal" pitchFamily="2" charset="77"/>
            </a:endParaRPr>
          </a:p>
        </p:txBody>
      </p:sp>
      <p:sp>
        <p:nvSpPr>
          <p:cNvPr id="12" name="TextBox 11">
            <a:extLst>
              <a:ext uri="{FF2B5EF4-FFF2-40B4-BE49-F238E27FC236}">
                <a16:creationId xmlns:a16="http://schemas.microsoft.com/office/drawing/2014/main" id="{FE15D786-C0D2-C448-A10B-C75906974C68}"/>
              </a:ext>
            </a:extLst>
          </p:cNvPr>
          <p:cNvSpPr txBox="1"/>
          <p:nvPr userDrawn="1"/>
        </p:nvSpPr>
        <p:spPr>
          <a:xfrm>
            <a:off x="227279" y="6297587"/>
            <a:ext cx="40978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30000" dirty="0">
                <a:solidFill>
                  <a:schemeClr val="bg1"/>
                </a:solidFill>
                <a:ea typeface="Arial" pitchFamily="-60" charset="0"/>
                <a:cs typeface="Arial" pitchFamily="-60" charset="0"/>
                <a:sym typeface="Arial" pitchFamily="-60" charset="0"/>
              </a:rPr>
              <a:t>©</a:t>
            </a:r>
            <a:r>
              <a:rPr lang="en-US" sz="800" dirty="0">
                <a:solidFill>
                  <a:schemeClr val="bg1"/>
                </a:solidFill>
                <a:ea typeface="Arial" pitchFamily="-60" charset="0"/>
                <a:cs typeface="Arial" pitchFamily="-60" charset="0"/>
                <a:sym typeface="Arial" pitchFamily="-60" charset="0"/>
              </a:rPr>
              <a:t> 2020 Nacha. All rights reserved.</a:t>
            </a:r>
            <a:r>
              <a:rPr lang="en-US" sz="800" baseline="0" dirty="0">
                <a:solidFill>
                  <a:schemeClr val="bg1"/>
                </a:solidFill>
                <a:ea typeface="Arial" pitchFamily="-60" charset="0"/>
                <a:cs typeface="Arial" pitchFamily="-60" charset="0"/>
                <a:sym typeface="Arial" pitchFamily="-60" charset="0"/>
              </a:rPr>
              <a:t> </a:t>
            </a:r>
            <a:r>
              <a:rPr lang="en-US" sz="800" dirty="0">
                <a:solidFill>
                  <a:schemeClr val="bg1"/>
                </a:solidFill>
              </a:rPr>
              <a:t>No part of this material may be used without the prior</a:t>
            </a:r>
            <a:r>
              <a:rPr lang="en-US" sz="800" b="1" dirty="0">
                <a:solidFill>
                  <a:schemeClr val="bg1"/>
                </a:solidFill>
              </a:rPr>
              <a:t> </a:t>
            </a:r>
            <a:r>
              <a:rPr lang="en-US" sz="800" dirty="0">
                <a:solidFill>
                  <a:schemeClr val="bg1"/>
                </a:solidFill>
              </a:rPr>
              <a:t>written</a:t>
            </a:r>
            <a:r>
              <a:rPr lang="en-US" sz="800" b="1" dirty="0">
                <a:solidFill>
                  <a:schemeClr val="bg1"/>
                </a:solidFill>
              </a:rPr>
              <a:t> </a:t>
            </a:r>
            <a:r>
              <a:rPr lang="en-US" sz="800" dirty="0">
                <a:solidFill>
                  <a:schemeClr val="bg1"/>
                </a:solidFill>
              </a:rPr>
              <a:t>permission of Nacha. This material is not intended to provide any warranties</a:t>
            </a:r>
            <a:r>
              <a:rPr lang="en-US" sz="800" baseline="0" dirty="0">
                <a:solidFill>
                  <a:schemeClr val="bg1"/>
                </a:solidFill>
              </a:rPr>
              <a:t> or </a:t>
            </a:r>
            <a:r>
              <a:rPr lang="en-US" sz="800" dirty="0">
                <a:solidFill>
                  <a:schemeClr val="bg1"/>
                </a:solidFill>
              </a:rPr>
              <a:t>legal advice</a:t>
            </a:r>
            <a:r>
              <a:rPr lang="en-US" sz="800" baseline="0" dirty="0">
                <a:solidFill>
                  <a:schemeClr val="bg1"/>
                </a:solidFill>
              </a:rPr>
              <a:t> and is intended for educational purposes only.</a:t>
            </a:r>
            <a:endParaRPr lang="en-US" sz="1000" dirty="0">
              <a:solidFill>
                <a:schemeClr val="bg1"/>
              </a:solidFill>
              <a:ea typeface="Arial" pitchFamily="-60" charset="0"/>
              <a:cs typeface="Arial" pitchFamily="-60" charset="0"/>
              <a:sym typeface="Arial" pitchFamily="-60" charset="0"/>
            </a:endParaRPr>
          </a:p>
          <a:p>
            <a:endParaRPr lang="en-US" sz="8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5219886"/>
      </p:ext>
    </p:extLst>
  </p:cSld>
  <p:clrMap bg1="lt1" tx1="dk1" bg2="lt2" tx2="dk2" accent1="accent1" accent2="accent2" accent3="accent3" accent4="accent4" accent5="accent5" accent6="accent6" hlink="hlink" folHlink="folHlink"/>
  <p:sldLayoutIdLst>
    <p:sldLayoutId id="2147483649" r:id="rId1"/>
    <p:sldLayoutId id="2147483654" r:id="rId2"/>
  </p:sldLayoutIdLst>
  <p:txStyles>
    <p:titleStyle>
      <a:lvl1pPr algn="l" defTabSz="914400" rtl="0" eaLnBrk="1" latinLnBrk="0" hangingPunct="1">
        <a:lnSpc>
          <a:spcPct val="90000"/>
        </a:lnSpc>
        <a:spcBef>
          <a:spcPct val="0"/>
        </a:spcBef>
        <a:buNone/>
        <a:defRPr sz="2800" b="1" kern="1200">
          <a:solidFill>
            <a:srgbClr val="029BDB"/>
          </a:solidFill>
          <a:latin typeface="+mj-lt"/>
          <a:ea typeface="+mj-ea"/>
          <a:cs typeface="+mj-cs"/>
        </a:defRPr>
      </a:lvl1pPr>
    </p:titleStyle>
    <p:bodyStyle>
      <a:lvl1pPr marL="356616" indent="-356616" algn="l" defTabSz="914400" rtl="0" eaLnBrk="1" latinLnBrk="0" hangingPunct="1">
        <a:lnSpc>
          <a:spcPct val="100000"/>
        </a:lnSpc>
        <a:spcBef>
          <a:spcPts val="600"/>
        </a:spcBef>
        <a:buClr>
          <a:srgbClr val="029BDB"/>
        </a:buClr>
        <a:buFont typeface="Arial" panose="020B0604020202020204" pitchFamily="34" charset="0"/>
        <a:buChar char="•"/>
        <a:defRPr sz="2400" kern="1200">
          <a:solidFill>
            <a:schemeClr val="tx1"/>
          </a:solidFill>
          <a:latin typeface="+mn-lt"/>
          <a:ea typeface="+mn-ea"/>
          <a:cs typeface="+mn-cs"/>
        </a:defRPr>
      </a:lvl1pPr>
      <a:lvl2pPr marL="713232" indent="-356616" algn="l" defTabSz="914400" rtl="0" eaLnBrk="1" latinLnBrk="0" hangingPunct="1">
        <a:lnSpc>
          <a:spcPct val="100000"/>
        </a:lnSpc>
        <a:spcBef>
          <a:spcPts val="600"/>
        </a:spcBef>
        <a:buClr>
          <a:srgbClr val="029BDB"/>
        </a:buClr>
        <a:buFont typeface="Arial" panose="020B0604020202020204" pitchFamily="34" charset="0"/>
        <a:buChar char="–"/>
        <a:defRPr sz="2200" kern="1200">
          <a:solidFill>
            <a:schemeClr val="tx1"/>
          </a:solidFill>
          <a:latin typeface="+mn-lt"/>
          <a:ea typeface="+mn-ea"/>
          <a:cs typeface="+mn-cs"/>
        </a:defRPr>
      </a:lvl2pPr>
      <a:lvl3pPr marL="1069848" indent="-356616" algn="l" defTabSz="914400" rtl="0" eaLnBrk="1" latinLnBrk="0" hangingPunct="1">
        <a:lnSpc>
          <a:spcPct val="100000"/>
        </a:lnSpc>
        <a:spcBef>
          <a:spcPts val="600"/>
        </a:spcBef>
        <a:buClr>
          <a:srgbClr val="029BD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rgbClr val="029BDB"/>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rgbClr val="029BDB"/>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2" userDrawn="1">
          <p15:clr>
            <a:srgbClr val="F26B43"/>
          </p15:clr>
        </p15:guide>
        <p15:guide id="2" pos="528" userDrawn="1">
          <p15:clr>
            <a:srgbClr val="F26B43"/>
          </p15:clr>
        </p15:guide>
        <p15:guide id="3" pos="7152" userDrawn="1">
          <p15:clr>
            <a:srgbClr val="F26B43"/>
          </p15:clr>
        </p15:guide>
        <p15:guide id="4" orient="horz" pos="8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33AD2-483B-7240-B3A0-DC1A430017D1}"/>
              </a:ext>
            </a:extLst>
          </p:cNvPr>
          <p:cNvSpPr>
            <a:spLocks noGrp="1"/>
          </p:cNvSpPr>
          <p:nvPr>
            <p:ph type="ctrTitle"/>
          </p:nvPr>
        </p:nvSpPr>
        <p:spPr/>
        <p:txBody>
          <a:bodyPr>
            <a:normAutofit fontScale="90000"/>
          </a:bodyPr>
          <a:lstStyle/>
          <a:p>
            <a:pPr algn="ctr"/>
            <a:r>
              <a:rPr lang="en-US" sz="3600" dirty="0"/>
              <a:t>Update on  </a:t>
            </a:r>
            <a:br>
              <a:rPr lang="en-US" sz="3600" dirty="0"/>
            </a:br>
            <a:r>
              <a:rPr lang="en-US" sz="3600" dirty="0"/>
              <a:t>Afinis </a:t>
            </a:r>
            <a:r>
              <a:rPr lang="en-US" sz="4000" dirty="0"/>
              <a:t>Interoperability</a:t>
            </a:r>
            <a:r>
              <a:rPr lang="en-US" sz="3600" dirty="0"/>
              <a:t> Standards</a:t>
            </a:r>
            <a:endParaRPr lang="en-US" dirty="0"/>
          </a:p>
        </p:txBody>
      </p:sp>
      <p:sp>
        <p:nvSpPr>
          <p:cNvPr id="3" name="Subtitle 2">
            <a:extLst>
              <a:ext uri="{FF2B5EF4-FFF2-40B4-BE49-F238E27FC236}">
                <a16:creationId xmlns:a16="http://schemas.microsoft.com/office/drawing/2014/main" id="{994C6074-C10A-E940-BA4C-67E30687E08C}"/>
              </a:ext>
            </a:extLst>
          </p:cNvPr>
          <p:cNvSpPr>
            <a:spLocks noGrp="1"/>
          </p:cNvSpPr>
          <p:nvPr>
            <p:ph type="subTitle" idx="1"/>
          </p:nvPr>
        </p:nvSpPr>
        <p:spPr>
          <a:xfrm>
            <a:off x="4340994" y="4932574"/>
            <a:ext cx="7422079" cy="755650"/>
          </a:xfrm>
        </p:spPr>
        <p:txBody>
          <a:bodyPr>
            <a:normAutofit fontScale="92500" lnSpcReduction="20000"/>
          </a:bodyPr>
          <a:lstStyle/>
          <a:p>
            <a:r>
              <a:rPr lang="en-US" dirty="0"/>
              <a:t>Kathy Levin, AAP </a:t>
            </a:r>
          </a:p>
          <a:p>
            <a:r>
              <a:rPr lang="en-US" dirty="0"/>
              <a:t>Nacha</a:t>
            </a:r>
          </a:p>
        </p:txBody>
      </p:sp>
      <p:sp>
        <p:nvSpPr>
          <p:cNvPr id="4" name="Text Placeholder 3">
            <a:extLst>
              <a:ext uri="{FF2B5EF4-FFF2-40B4-BE49-F238E27FC236}">
                <a16:creationId xmlns:a16="http://schemas.microsoft.com/office/drawing/2014/main" id="{991391D2-40C3-2F4B-A89D-D70EF2963FB5}"/>
              </a:ext>
            </a:extLst>
          </p:cNvPr>
          <p:cNvSpPr>
            <a:spLocks noGrp="1"/>
          </p:cNvSpPr>
          <p:nvPr>
            <p:ph type="body" sz="quarter" idx="10"/>
          </p:nvPr>
        </p:nvSpPr>
        <p:spPr/>
        <p:txBody>
          <a:bodyPr/>
          <a:lstStyle/>
          <a:p>
            <a:pPr algn="ctr"/>
            <a:r>
              <a:rPr lang="en-US" dirty="0"/>
              <a:t>March 4, 2021</a:t>
            </a:r>
          </a:p>
        </p:txBody>
      </p:sp>
    </p:spTree>
    <p:extLst>
      <p:ext uri="{BB962C8B-B14F-4D97-AF65-F5344CB8AC3E}">
        <p14:creationId xmlns:p14="http://schemas.microsoft.com/office/powerpoint/2010/main" val="207354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A96F-37D1-D043-BCCC-00FC057040E3}"/>
              </a:ext>
            </a:extLst>
          </p:cNvPr>
          <p:cNvSpPr>
            <a:spLocks noGrp="1"/>
          </p:cNvSpPr>
          <p:nvPr>
            <p:ph type="title"/>
          </p:nvPr>
        </p:nvSpPr>
        <p:spPr/>
        <p:txBody>
          <a:bodyPr/>
          <a:lstStyle/>
          <a:p>
            <a:r>
              <a:rPr lang="en-US" dirty="0"/>
              <a:t>Published Open API Standards</a:t>
            </a:r>
          </a:p>
        </p:txBody>
      </p:sp>
      <p:sp>
        <p:nvSpPr>
          <p:cNvPr id="4" name="Slide Number Placeholder 3">
            <a:extLst>
              <a:ext uri="{FF2B5EF4-FFF2-40B4-BE49-F238E27FC236}">
                <a16:creationId xmlns:a16="http://schemas.microsoft.com/office/drawing/2014/main" id="{53009E16-6C1B-7940-BD7A-46AC0F1AEF5D}"/>
              </a:ext>
            </a:extLst>
          </p:cNvPr>
          <p:cNvSpPr>
            <a:spLocks noGrp="1"/>
          </p:cNvSpPr>
          <p:nvPr>
            <p:ph type="sldNum" sz="quarter" idx="12"/>
          </p:nvPr>
        </p:nvSpPr>
        <p:spPr/>
        <p:txBody>
          <a:bodyPr/>
          <a:lstStyle/>
          <a:p>
            <a:fld id="{A48D219D-A98E-134E-8BDF-E6BF8A4F7897}" type="slidenum">
              <a:rPr lang="en-US" smtClean="0"/>
              <a:t>10</a:t>
            </a:fld>
            <a:endParaRPr lang="en-US"/>
          </a:p>
        </p:txBody>
      </p:sp>
      <p:sp>
        <p:nvSpPr>
          <p:cNvPr id="18" name="Closed API…">
            <a:extLst>
              <a:ext uri="{FF2B5EF4-FFF2-40B4-BE49-F238E27FC236}">
                <a16:creationId xmlns:a16="http://schemas.microsoft.com/office/drawing/2014/main" id="{059802F9-93FF-4F33-B7C1-F8C0E11A6F4F}"/>
              </a:ext>
            </a:extLst>
          </p:cNvPr>
          <p:cNvSpPr txBox="1">
            <a:spLocks/>
          </p:cNvSpPr>
          <p:nvPr/>
        </p:nvSpPr>
        <p:spPr>
          <a:xfrm>
            <a:off x="744980" y="1834558"/>
            <a:ext cx="10707323" cy="4053286"/>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Tx/>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Ø"/>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Menlo Regular" panose="020B0609030804020204" pitchFamily="49" charset="0"/>
              <a:buChar char="▻"/>
              <a:defRPr sz="1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800" b="0" dirty="0"/>
              <a:t>Get Bank Contact Information - allows originating financial institutions to quickly alert receiving financial institutions of potential fraud</a:t>
            </a:r>
          </a:p>
          <a:p>
            <a:pPr lvl="1"/>
            <a:endParaRPr lang="en-US" sz="2800" dirty="0"/>
          </a:p>
          <a:p>
            <a:pPr marL="457200" indent="-457200">
              <a:buFont typeface="Arial" panose="020B0604020202020204" pitchFamily="34" charset="0"/>
              <a:buChar char="•"/>
            </a:pPr>
            <a:r>
              <a:rPr lang="en-US" sz="2800" b="0" dirty="0"/>
              <a:t>Account Validation - ensures target accounts are valid and able to accept electronic payments.</a:t>
            </a:r>
          </a:p>
          <a:p>
            <a:pPr lvl="1"/>
            <a:endParaRPr lang="en-US" sz="2400" dirty="0"/>
          </a:p>
          <a:p>
            <a:pPr marL="457200" indent="-457200">
              <a:buFont typeface="Arial" panose="020B0604020202020204" pitchFamily="34" charset="0"/>
              <a:buChar char="•"/>
            </a:pPr>
            <a:r>
              <a:rPr lang="en-US" sz="2800" b="0" dirty="0"/>
              <a:t>Payment Initiation - provides payment originators with a standardized way to submit ACH payment instructions. </a:t>
            </a:r>
          </a:p>
          <a:p>
            <a:pPr lvl="1"/>
            <a:endParaRPr lang="en-US" sz="2800" dirty="0"/>
          </a:p>
          <a:p>
            <a:pPr marL="457200" indent="-457200">
              <a:buFont typeface="Arial" panose="020B0604020202020204" pitchFamily="34" charset="0"/>
              <a:buChar char="•"/>
            </a:pPr>
            <a:r>
              <a:rPr lang="en-US" sz="2800" b="0" dirty="0"/>
              <a:t>Transaction Status - provides payment originators with transaction status via real-time messages.</a:t>
            </a:r>
          </a:p>
          <a:p>
            <a:pPr marL="457200" indent="-457200">
              <a:buFont typeface="Arial" panose="020B0604020202020204" pitchFamily="34" charset="0"/>
              <a:buChar char="•"/>
            </a:pPr>
            <a:endParaRPr lang="en-US" sz="2800" b="0" dirty="0"/>
          </a:p>
          <a:p>
            <a:pPr lvl="1"/>
            <a:endParaRPr lang="en-US" sz="2400" dirty="0"/>
          </a:p>
          <a:p>
            <a:pPr lvl="1">
              <a:spcBef>
                <a:spcPts val="0"/>
              </a:spcBef>
              <a:defRPr>
                <a:solidFill>
                  <a:srgbClr val="000000"/>
                </a:solidFill>
                <a:latin typeface="+mn-lt"/>
                <a:ea typeface="+mn-ea"/>
                <a:cs typeface="+mn-cs"/>
                <a:sym typeface="Helvetica"/>
              </a:defRPr>
            </a:pPr>
            <a:endParaRPr lang="en-US" sz="1238" dirty="0">
              <a:solidFill>
                <a:srgbClr val="000000"/>
              </a:solidFill>
              <a:latin typeface="+mn-lt"/>
              <a:cs typeface="+mn-cs"/>
              <a:sym typeface="Helvetica"/>
            </a:endParaRPr>
          </a:p>
          <a:p>
            <a:pPr>
              <a:spcBef>
                <a:spcPts val="0"/>
              </a:spcBef>
              <a:defRPr>
                <a:solidFill>
                  <a:srgbClr val="000000"/>
                </a:solidFill>
                <a:latin typeface="+mn-lt"/>
                <a:ea typeface="+mn-ea"/>
                <a:cs typeface="+mn-cs"/>
                <a:sym typeface="Helvetica"/>
              </a:defRPr>
            </a:pPr>
            <a:endParaRPr lang="en-US" dirty="0">
              <a:solidFill>
                <a:srgbClr val="000000"/>
              </a:solidFill>
              <a:latin typeface="+mn-lt"/>
              <a:cs typeface="+mn-cs"/>
              <a:sym typeface="Helvetica"/>
            </a:endParaRPr>
          </a:p>
        </p:txBody>
      </p:sp>
    </p:spTree>
    <p:extLst>
      <p:ext uri="{BB962C8B-B14F-4D97-AF65-F5344CB8AC3E}">
        <p14:creationId xmlns:p14="http://schemas.microsoft.com/office/powerpoint/2010/main" val="349621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A96F-37D1-D043-BCCC-00FC057040E3}"/>
              </a:ext>
            </a:extLst>
          </p:cNvPr>
          <p:cNvSpPr>
            <a:spLocks noGrp="1"/>
          </p:cNvSpPr>
          <p:nvPr>
            <p:ph type="title"/>
          </p:nvPr>
        </p:nvSpPr>
        <p:spPr/>
        <p:txBody>
          <a:bodyPr/>
          <a:lstStyle/>
          <a:p>
            <a:r>
              <a:rPr lang="en-US" dirty="0"/>
              <a:t>Published Open API Standards</a:t>
            </a:r>
          </a:p>
        </p:txBody>
      </p:sp>
      <p:sp>
        <p:nvSpPr>
          <p:cNvPr id="4" name="Slide Number Placeholder 3">
            <a:extLst>
              <a:ext uri="{FF2B5EF4-FFF2-40B4-BE49-F238E27FC236}">
                <a16:creationId xmlns:a16="http://schemas.microsoft.com/office/drawing/2014/main" id="{53009E16-6C1B-7940-BD7A-46AC0F1AEF5D}"/>
              </a:ext>
            </a:extLst>
          </p:cNvPr>
          <p:cNvSpPr>
            <a:spLocks noGrp="1"/>
          </p:cNvSpPr>
          <p:nvPr>
            <p:ph type="sldNum" sz="quarter" idx="12"/>
          </p:nvPr>
        </p:nvSpPr>
        <p:spPr/>
        <p:txBody>
          <a:bodyPr/>
          <a:lstStyle/>
          <a:p>
            <a:fld id="{A48D219D-A98E-134E-8BDF-E6BF8A4F7897}" type="slidenum">
              <a:rPr lang="en-US" smtClean="0"/>
              <a:t>11</a:t>
            </a:fld>
            <a:endParaRPr lang="en-US"/>
          </a:p>
        </p:txBody>
      </p:sp>
      <p:sp>
        <p:nvSpPr>
          <p:cNvPr id="18" name="Closed API…">
            <a:extLst>
              <a:ext uri="{FF2B5EF4-FFF2-40B4-BE49-F238E27FC236}">
                <a16:creationId xmlns:a16="http://schemas.microsoft.com/office/drawing/2014/main" id="{059802F9-93FF-4F33-B7C1-F8C0E11A6F4F}"/>
              </a:ext>
            </a:extLst>
          </p:cNvPr>
          <p:cNvSpPr txBox="1">
            <a:spLocks/>
          </p:cNvSpPr>
          <p:nvPr/>
        </p:nvSpPr>
        <p:spPr>
          <a:xfrm>
            <a:off x="744980" y="1834558"/>
            <a:ext cx="10707323" cy="405328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Tx/>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Ø"/>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Menlo Regular" panose="020B0609030804020204" pitchFamily="49" charset="0"/>
              <a:buChar char="▻"/>
              <a:defRPr sz="1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b="0" dirty="0"/>
              <a:t>Billing Account Number Validation - allows a bill pay provider to do a real-time validation of consumer-entered account numbers with the billers directly. </a:t>
            </a:r>
          </a:p>
          <a:p>
            <a:pPr lvl="1"/>
            <a:endParaRPr lang="en-US" sz="2400" dirty="0"/>
          </a:p>
          <a:p>
            <a:pPr marL="342900" indent="-342900">
              <a:buFont typeface="Arial" panose="020B0604020202020204" pitchFamily="34" charset="0"/>
              <a:buChar char="•"/>
            </a:pPr>
            <a:r>
              <a:rPr lang="en-US" sz="2400" b="0" dirty="0"/>
              <a:t>Payee Profile - allows businesses to obtain a participant’s payment profile</a:t>
            </a:r>
          </a:p>
          <a:p>
            <a:pPr lvl="1"/>
            <a:endParaRPr lang="en-US" sz="2400" dirty="0"/>
          </a:p>
          <a:p>
            <a:pPr marL="342900" indent="-342900">
              <a:buFont typeface="Arial" panose="020B0604020202020204" pitchFamily="34" charset="0"/>
              <a:buChar char="•"/>
            </a:pPr>
            <a:r>
              <a:rPr lang="en-US" sz="2400" b="0" dirty="0"/>
              <a:t>Request to Pay - </a:t>
            </a:r>
            <a:r>
              <a:rPr lang="en-US" sz="2400" b="0" i="0" dirty="0">
                <a:solidFill>
                  <a:srgbClr val="000000"/>
                </a:solidFill>
                <a:effectLst/>
              </a:rPr>
              <a:t>enables a biller to route billing information electronically to any payer through any network</a:t>
            </a:r>
          </a:p>
          <a:p>
            <a:pPr marL="342900" indent="-342900">
              <a:buFont typeface="Arial" panose="020B0604020202020204" pitchFamily="34" charset="0"/>
              <a:buChar char="•"/>
            </a:pPr>
            <a:endParaRPr lang="en-US" sz="2400" b="0" i="0" dirty="0">
              <a:solidFill>
                <a:srgbClr val="000000"/>
              </a:solidFill>
              <a:effectLst/>
            </a:endParaRPr>
          </a:p>
          <a:p>
            <a:pPr marL="342900" indent="-342900">
              <a:buFont typeface="Arial" panose="020B0604020202020204" pitchFamily="34" charset="0"/>
              <a:buChar char="•"/>
            </a:pPr>
            <a:r>
              <a:rPr lang="en-US" sz="2400" b="0" dirty="0">
                <a:solidFill>
                  <a:srgbClr val="000000"/>
                </a:solidFill>
              </a:rPr>
              <a:t>Bank Contact v2 - </a:t>
            </a:r>
            <a:r>
              <a:rPr lang="en-US" sz="2400" b="0" i="0" dirty="0">
                <a:solidFill>
                  <a:srgbClr val="333333"/>
                </a:solidFill>
                <a:effectLst/>
              </a:rPr>
              <a:t>allows a financial institution to input and receive contact data from the NACHA contact registry</a:t>
            </a:r>
            <a:endParaRPr lang="en-US" sz="2400" b="0" dirty="0"/>
          </a:p>
          <a:p>
            <a:pPr marL="457200" indent="-457200">
              <a:buFont typeface="Arial" panose="020B0604020202020204" pitchFamily="34" charset="0"/>
              <a:buChar char="•"/>
            </a:pPr>
            <a:endParaRPr lang="en-US" sz="2800" b="0" dirty="0"/>
          </a:p>
          <a:p>
            <a:pPr lvl="1"/>
            <a:endParaRPr lang="en-US" sz="2400" dirty="0"/>
          </a:p>
          <a:p>
            <a:pPr lvl="1">
              <a:spcBef>
                <a:spcPts val="0"/>
              </a:spcBef>
              <a:defRPr>
                <a:solidFill>
                  <a:srgbClr val="000000"/>
                </a:solidFill>
                <a:latin typeface="+mn-lt"/>
                <a:ea typeface="+mn-ea"/>
                <a:cs typeface="+mn-cs"/>
                <a:sym typeface="Helvetica"/>
              </a:defRPr>
            </a:pPr>
            <a:endParaRPr lang="en-US" sz="1238" dirty="0">
              <a:solidFill>
                <a:srgbClr val="000000"/>
              </a:solidFill>
              <a:latin typeface="+mn-lt"/>
              <a:cs typeface="+mn-cs"/>
              <a:sym typeface="Helvetica"/>
            </a:endParaRPr>
          </a:p>
          <a:p>
            <a:pPr>
              <a:spcBef>
                <a:spcPts val="0"/>
              </a:spcBef>
              <a:defRPr>
                <a:solidFill>
                  <a:srgbClr val="000000"/>
                </a:solidFill>
                <a:latin typeface="+mn-lt"/>
                <a:ea typeface="+mn-ea"/>
                <a:cs typeface="+mn-cs"/>
                <a:sym typeface="Helvetica"/>
              </a:defRPr>
            </a:pPr>
            <a:endParaRPr lang="en-US" dirty="0">
              <a:solidFill>
                <a:srgbClr val="000000"/>
              </a:solidFill>
              <a:latin typeface="+mn-lt"/>
              <a:cs typeface="+mn-cs"/>
              <a:sym typeface="Helvetica"/>
            </a:endParaRPr>
          </a:p>
        </p:txBody>
      </p:sp>
    </p:spTree>
    <p:extLst>
      <p:ext uri="{BB962C8B-B14F-4D97-AF65-F5344CB8AC3E}">
        <p14:creationId xmlns:p14="http://schemas.microsoft.com/office/powerpoint/2010/main" val="2416277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A96F-37D1-D043-BCCC-00FC057040E3}"/>
              </a:ext>
            </a:extLst>
          </p:cNvPr>
          <p:cNvSpPr>
            <a:spLocks noGrp="1"/>
          </p:cNvSpPr>
          <p:nvPr>
            <p:ph type="title"/>
          </p:nvPr>
        </p:nvSpPr>
        <p:spPr/>
        <p:txBody>
          <a:bodyPr/>
          <a:lstStyle/>
          <a:p>
            <a:r>
              <a:rPr lang="en-US" dirty="0"/>
              <a:t>Currently in Development</a:t>
            </a:r>
          </a:p>
        </p:txBody>
      </p:sp>
      <p:sp>
        <p:nvSpPr>
          <p:cNvPr id="4" name="Slide Number Placeholder 3">
            <a:extLst>
              <a:ext uri="{FF2B5EF4-FFF2-40B4-BE49-F238E27FC236}">
                <a16:creationId xmlns:a16="http://schemas.microsoft.com/office/drawing/2014/main" id="{53009E16-6C1B-7940-BD7A-46AC0F1AEF5D}"/>
              </a:ext>
            </a:extLst>
          </p:cNvPr>
          <p:cNvSpPr>
            <a:spLocks noGrp="1"/>
          </p:cNvSpPr>
          <p:nvPr>
            <p:ph type="sldNum" sz="quarter" idx="12"/>
          </p:nvPr>
        </p:nvSpPr>
        <p:spPr/>
        <p:txBody>
          <a:bodyPr/>
          <a:lstStyle/>
          <a:p>
            <a:fld id="{A48D219D-A98E-134E-8BDF-E6BF8A4F7897}" type="slidenum">
              <a:rPr lang="en-US" smtClean="0"/>
              <a:t>12</a:t>
            </a:fld>
            <a:endParaRPr lang="en-US"/>
          </a:p>
        </p:txBody>
      </p:sp>
      <p:sp>
        <p:nvSpPr>
          <p:cNvPr id="18" name="Closed API…">
            <a:extLst>
              <a:ext uri="{FF2B5EF4-FFF2-40B4-BE49-F238E27FC236}">
                <a16:creationId xmlns:a16="http://schemas.microsoft.com/office/drawing/2014/main" id="{059802F9-93FF-4F33-B7C1-F8C0E11A6F4F}"/>
              </a:ext>
            </a:extLst>
          </p:cNvPr>
          <p:cNvSpPr txBox="1">
            <a:spLocks/>
          </p:cNvSpPr>
          <p:nvPr/>
        </p:nvSpPr>
        <p:spPr>
          <a:xfrm>
            <a:off x="744980" y="1834558"/>
            <a:ext cx="10707323" cy="40532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Ø"/>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Menlo Regular" panose="020B0609030804020204" pitchFamily="49" charset="0"/>
              <a:buChar char="▻"/>
              <a:defRPr sz="1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US" sz="2800" b="0" dirty="0"/>
              <a:t>Get Corporate Account Balances</a:t>
            </a:r>
          </a:p>
          <a:p>
            <a:pPr marL="342900" indent="-342900">
              <a:spcBef>
                <a:spcPts val="0"/>
              </a:spcBef>
              <a:buFont typeface="Arial" panose="020B0604020202020204" pitchFamily="34" charset="0"/>
              <a:buChar char="•"/>
            </a:pPr>
            <a:endParaRPr lang="en-US" sz="2800" b="0" dirty="0"/>
          </a:p>
          <a:p>
            <a:pPr marL="342900" indent="-342900">
              <a:spcBef>
                <a:spcPts val="0"/>
              </a:spcBef>
              <a:buFont typeface="Arial" panose="020B0604020202020204" pitchFamily="34" charset="0"/>
              <a:buChar char="•"/>
            </a:pPr>
            <a:r>
              <a:rPr lang="en-US" sz="2800" b="0" dirty="0"/>
              <a:t>Get Corporate Transaction History </a:t>
            </a:r>
          </a:p>
          <a:p>
            <a:pPr marL="342900" indent="-342900">
              <a:spcBef>
                <a:spcPts val="0"/>
              </a:spcBef>
              <a:buFont typeface="Arial" panose="020B0604020202020204" pitchFamily="34" charset="0"/>
              <a:buChar char="•"/>
            </a:pPr>
            <a:endParaRPr lang="en-US" sz="2800" b="0" dirty="0"/>
          </a:p>
          <a:p>
            <a:pPr marL="342900" indent="-342900">
              <a:spcBef>
                <a:spcPts val="0"/>
              </a:spcBef>
              <a:buFont typeface="Arial" panose="020B0604020202020204" pitchFamily="34" charset="0"/>
              <a:buChar char="•"/>
            </a:pPr>
            <a:r>
              <a:rPr lang="en-US" sz="2800" b="0" dirty="0"/>
              <a:t>Get Corporate Transaction Detail</a:t>
            </a:r>
          </a:p>
          <a:p>
            <a:pPr marL="342900" indent="-342900">
              <a:spcBef>
                <a:spcPts val="0"/>
              </a:spcBef>
              <a:buFont typeface="Arial" panose="020B0604020202020204" pitchFamily="34" charset="0"/>
              <a:buChar char="•"/>
            </a:pPr>
            <a:endParaRPr lang="en-US" sz="2800" b="0" dirty="0"/>
          </a:p>
          <a:p>
            <a:pPr marL="342900" indent="-342900">
              <a:spcBef>
                <a:spcPts val="0"/>
              </a:spcBef>
              <a:buFont typeface="Arial" panose="020B0604020202020204" pitchFamily="34" charset="0"/>
              <a:buChar char="•"/>
            </a:pPr>
            <a:r>
              <a:rPr lang="en-US" sz="2800" b="0" dirty="0"/>
              <a:t>Request Copy of ACH Written Statement of Unauthorized Debit</a:t>
            </a:r>
          </a:p>
          <a:p>
            <a:pPr marL="342900" indent="-342900">
              <a:spcBef>
                <a:spcPts val="0"/>
              </a:spcBef>
              <a:buFont typeface="Arial" panose="020B0604020202020204" pitchFamily="34" charset="0"/>
              <a:buChar char="•"/>
            </a:pPr>
            <a:endParaRPr lang="en-US" sz="2800" b="0" dirty="0"/>
          </a:p>
          <a:p>
            <a:pPr marL="342900" indent="-342900">
              <a:spcBef>
                <a:spcPts val="0"/>
              </a:spcBef>
              <a:buFont typeface="Arial" panose="020B0604020202020204" pitchFamily="34" charset="0"/>
              <a:buChar char="•"/>
            </a:pPr>
            <a:r>
              <a:rPr lang="en-US" sz="2800" b="0" dirty="0"/>
              <a:t>Authorize to Initiate Payment</a:t>
            </a:r>
          </a:p>
          <a:p>
            <a:pPr marL="342900" indent="-342900">
              <a:spcBef>
                <a:spcPts val="0"/>
              </a:spcBef>
              <a:buFont typeface="Arial" panose="020B0604020202020204" pitchFamily="34" charset="0"/>
              <a:buChar char="•"/>
            </a:pPr>
            <a:endParaRPr lang="en-US" sz="2400" b="0" dirty="0"/>
          </a:p>
          <a:p>
            <a:pPr lvl="1"/>
            <a:endParaRPr lang="en-US" sz="2400" dirty="0"/>
          </a:p>
          <a:p>
            <a:pPr marL="457200" indent="-457200">
              <a:buFont typeface="Arial" panose="020B0604020202020204" pitchFamily="34" charset="0"/>
              <a:buChar char="•"/>
            </a:pPr>
            <a:endParaRPr lang="en-US" sz="2800" b="0" dirty="0"/>
          </a:p>
          <a:p>
            <a:pPr lvl="1"/>
            <a:endParaRPr lang="en-US" sz="2400" dirty="0"/>
          </a:p>
          <a:p>
            <a:pPr lvl="1">
              <a:spcBef>
                <a:spcPts val="0"/>
              </a:spcBef>
              <a:defRPr>
                <a:solidFill>
                  <a:srgbClr val="000000"/>
                </a:solidFill>
                <a:latin typeface="+mn-lt"/>
                <a:ea typeface="+mn-ea"/>
                <a:cs typeface="+mn-cs"/>
                <a:sym typeface="Helvetica"/>
              </a:defRPr>
            </a:pPr>
            <a:endParaRPr lang="en-US" sz="1238" dirty="0">
              <a:solidFill>
                <a:srgbClr val="000000"/>
              </a:solidFill>
              <a:latin typeface="+mn-lt"/>
              <a:cs typeface="+mn-cs"/>
              <a:sym typeface="Helvetica"/>
            </a:endParaRPr>
          </a:p>
          <a:p>
            <a:pPr>
              <a:spcBef>
                <a:spcPts val="0"/>
              </a:spcBef>
              <a:defRPr>
                <a:solidFill>
                  <a:srgbClr val="000000"/>
                </a:solidFill>
                <a:latin typeface="+mn-lt"/>
                <a:ea typeface="+mn-ea"/>
                <a:cs typeface="+mn-cs"/>
                <a:sym typeface="Helvetica"/>
              </a:defRPr>
            </a:pPr>
            <a:endParaRPr lang="en-US" dirty="0">
              <a:solidFill>
                <a:srgbClr val="000000"/>
              </a:solidFill>
              <a:latin typeface="+mn-lt"/>
              <a:cs typeface="+mn-cs"/>
              <a:sym typeface="Helvetica"/>
            </a:endParaRPr>
          </a:p>
        </p:txBody>
      </p:sp>
    </p:spTree>
    <p:extLst>
      <p:ext uri="{BB962C8B-B14F-4D97-AF65-F5344CB8AC3E}">
        <p14:creationId xmlns:p14="http://schemas.microsoft.com/office/powerpoint/2010/main" val="780411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A96F-37D1-D043-BCCC-00FC057040E3}"/>
              </a:ext>
            </a:extLst>
          </p:cNvPr>
          <p:cNvSpPr>
            <a:spLocks noGrp="1"/>
          </p:cNvSpPr>
          <p:nvPr>
            <p:ph type="title"/>
          </p:nvPr>
        </p:nvSpPr>
        <p:spPr/>
        <p:txBody>
          <a:bodyPr/>
          <a:lstStyle/>
          <a:p>
            <a:r>
              <a:rPr lang="en-US" dirty="0"/>
              <a:t>Upcoming APIs</a:t>
            </a:r>
          </a:p>
        </p:txBody>
      </p:sp>
      <p:sp>
        <p:nvSpPr>
          <p:cNvPr id="4" name="Slide Number Placeholder 3">
            <a:extLst>
              <a:ext uri="{FF2B5EF4-FFF2-40B4-BE49-F238E27FC236}">
                <a16:creationId xmlns:a16="http://schemas.microsoft.com/office/drawing/2014/main" id="{53009E16-6C1B-7940-BD7A-46AC0F1AEF5D}"/>
              </a:ext>
            </a:extLst>
          </p:cNvPr>
          <p:cNvSpPr>
            <a:spLocks noGrp="1"/>
          </p:cNvSpPr>
          <p:nvPr>
            <p:ph type="sldNum" sz="quarter" idx="12"/>
          </p:nvPr>
        </p:nvSpPr>
        <p:spPr/>
        <p:txBody>
          <a:bodyPr/>
          <a:lstStyle/>
          <a:p>
            <a:fld id="{A48D219D-A98E-134E-8BDF-E6BF8A4F7897}" type="slidenum">
              <a:rPr lang="en-US" smtClean="0"/>
              <a:t>13</a:t>
            </a:fld>
            <a:endParaRPr lang="en-US"/>
          </a:p>
        </p:txBody>
      </p:sp>
      <p:sp>
        <p:nvSpPr>
          <p:cNvPr id="18" name="Closed API…">
            <a:extLst>
              <a:ext uri="{FF2B5EF4-FFF2-40B4-BE49-F238E27FC236}">
                <a16:creationId xmlns:a16="http://schemas.microsoft.com/office/drawing/2014/main" id="{059802F9-93FF-4F33-B7C1-F8C0E11A6F4F}"/>
              </a:ext>
            </a:extLst>
          </p:cNvPr>
          <p:cNvSpPr txBox="1">
            <a:spLocks/>
          </p:cNvSpPr>
          <p:nvPr/>
        </p:nvSpPr>
        <p:spPr>
          <a:xfrm>
            <a:off x="744980" y="1834557"/>
            <a:ext cx="10707323" cy="426515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Ø"/>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Menlo Regular" panose="020B0609030804020204" pitchFamily="49" charset="0"/>
              <a:buChar char="▻"/>
              <a:defRPr sz="1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US" sz="2800" b="0" dirty="0"/>
              <a:t>PI Planning held February 10 to approve new APIs</a:t>
            </a:r>
          </a:p>
          <a:p>
            <a:pPr marL="342900" indent="-342900">
              <a:spcBef>
                <a:spcPts val="0"/>
              </a:spcBef>
              <a:buFont typeface="Arial" panose="020B0604020202020204" pitchFamily="34" charset="0"/>
              <a:buChar char="•"/>
            </a:pPr>
            <a:endParaRPr lang="en-US" sz="800" b="0" dirty="0"/>
          </a:p>
          <a:p>
            <a:pPr marL="1028700" lvl="1" indent="-342900">
              <a:spcBef>
                <a:spcPts val="0"/>
              </a:spcBef>
              <a:buFont typeface="Arial" panose="020B0604020202020204" pitchFamily="34" charset="0"/>
              <a:buChar char="•"/>
            </a:pPr>
            <a:r>
              <a:rPr lang="en-US" sz="2600" b="0" dirty="0"/>
              <a:t>Add Name to Account Validation API</a:t>
            </a:r>
          </a:p>
          <a:p>
            <a:pPr marL="1028700" lvl="1" indent="-342900">
              <a:spcBef>
                <a:spcPts val="0"/>
              </a:spcBef>
              <a:buFont typeface="Arial" panose="020B0604020202020204" pitchFamily="34" charset="0"/>
              <a:buChar char="•"/>
            </a:pPr>
            <a:r>
              <a:rPr lang="en-US" sz="2600" b="0" dirty="0"/>
              <a:t>Request Proof of ACH Authorization</a:t>
            </a:r>
          </a:p>
          <a:p>
            <a:pPr marL="1028700" lvl="1" indent="-342900">
              <a:spcBef>
                <a:spcPts val="0"/>
              </a:spcBef>
              <a:buFont typeface="Arial" panose="020B0604020202020204" pitchFamily="34" charset="0"/>
              <a:buChar char="•"/>
            </a:pPr>
            <a:endParaRPr lang="en-US" sz="2600" dirty="0"/>
          </a:p>
          <a:p>
            <a:pPr marL="342900" indent="-342900">
              <a:spcBef>
                <a:spcPts val="0"/>
              </a:spcBef>
              <a:buFont typeface="Arial" panose="020B0604020202020204" pitchFamily="34" charset="0"/>
              <a:buChar char="•"/>
            </a:pPr>
            <a:r>
              <a:rPr lang="en-US" sz="2800" b="0" dirty="0"/>
              <a:t>Current Afinis Backlog</a:t>
            </a:r>
          </a:p>
          <a:p>
            <a:pPr marL="342900" indent="-342900">
              <a:spcBef>
                <a:spcPts val="0"/>
              </a:spcBef>
              <a:buFont typeface="Arial" panose="020B0604020202020204" pitchFamily="34" charset="0"/>
              <a:buChar char="•"/>
            </a:pPr>
            <a:endParaRPr lang="en-US" sz="900" b="0" dirty="0"/>
          </a:p>
          <a:p>
            <a:pPr lvl="1">
              <a:buFont typeface="Arial" panose="020B0604020202020204" pitchFamily="34" charset="0"/>
              <a:buChar char="•"/>
            </a:pPr>
            <a:r>
              <a:rPr lang="en-US" sz="2600" dirty="0"/>
              <a:t>Account Validation for Government Disbursements</a:t>
            </a:r>
          </a:p>
          <a:p>
            <a:pPr lvl="1">
              <a:buFont typeface="Arial" panose="020B0604020202020204" pitchFamily="34" charset="0"/>
              <a:buChar char="•"/>
            </a:pPr>
            <a:r>
              <a:rPr lang="en-US" sz="2600" dirty="0"/>
              <a:t>Initiate Wire Transfer Payment</a:t>
            </a:r>
          </a:p>
          <a:p>
            <a:pPr lvl="1">
              <a:buFont typeface="Arial" panose="020B0604020202020204" pitchFamily="34" charset="0"/>
              <a:buChar char="•"/>
            </a:pPr>
            <a:r>
              <a:rPr lang="en-US" sz="2600" dirty="0"/>
              <a:t>Manage Accounts (EBAM)</a:t>
            </a:r>
          </a:p>
          <a:p>
            <a:pPr lvl="1">
              <a:buFont typeface="Arial" panose="020B0604020202020204" pitchFamily="34" charset="0"/>
              <a:buChar char="•"/>
            </a:pPr>
            <a:r>
              <a:rPr lang="en-US" sz="2600" dirty="0"/>
              <a:t>Update Auto Pay</a:t>
            </a:r>
          </a:p>
          <a:p>
            <a:pPr marL="342900" indent="-342900">
              <a:spcBef>
                <a:spcPts val="0"/>
              </a:spcBef>
              <a:buFont typeface="Arial" panose="020B0604020202020204" pitchFamily="34" charset="0"/>
              <a:buChar char="•"/>
            </a:pPr>
            <a:endParaRPr lang="en-US" sz="2800" b="0" dirty="0"/>
          </a:p>
          <a:p>
            <a:pPr marL="342900" indent="-342900">
              <a:spcBef>
                <a:spcPts val="0"/>
              </a:spcBef>
              <a:buFont typeface="Arial" panose="020B0604020202020204" pitchFamily="34" charset="0"/>
              <a:buChar char="•"/>
            </a:pPr>
            <a:endParaRPr lang="en-US" sz="2800" b="0" dirty="0"/>
          </a:p>
          <a:p>
            <a:pPr marL="342900" indent="-342900">
              <a:spcBef>
                <a:spcPts val="0"/>
              </a:spcBef>
              <a:buFont typeface="Arial" panose="020B0604020202020204" pitchFamily="34" charset="0"/>
              <a:buChar char="•"/>
            </a:pPr>
            <a:endParaRPr lang="en-US" sz="2400" b="0" dirty="0"/>
          </a:p>
          <a:p>
            <a:pPr lvl="1"/>
            <a:endParaRPr lang="en-US" sz="2400" dirty="0"/>
          </a:p>
          <a:p>
            <a:pPr marL="457200" indent="-457200">
              <a:buFont typeface="Arial" panose="020B0604020202020204" pitchFamily="34" charset="0"/>
              <a:buChar char="•"/>
            </a:pPr>
            <a:endParaRPr lang="en-US" sz="2800" b="0" dirty="0"/>
          </a:p>
          <a:p>
            <a:pPr lvl="1"/>
            <a:endParaRPr lang="en-US" sz="2400" dirty="0"/>
          </a:p>
          <a:p>
            <a:pPr lvl="1">
              <a:spcBef>
                <a:spcPts val="0"/>
              </a:spcBef>
              <a:defRPr>
                <a:solidFill>
                  <a:srgbClr val="000000"/>
                </a:solidFill>
                <a:latin typeface="+mn-lt"/>
                <a:ea typeface="+mn-ea"/>
                <a:cs typeface="+mn-cs"/>
                <a:sym typeface="Helvetica"/>
              </a:defRPr>
            </a:pPr>
            <a:endParaRPr lang="en-US" sz="1238" dirty="0">
              <a:solidFill>
                <a:srgbClr val="000000"/>
              </a:solidFill>
              <a:latin typeface="+mn-lt"/>
              <a:cs typeface="+mn-cs"/>
              <a:sym typeface="Helvetica"/>
            </a:endParaRPr>
          </a:p>
          <a:p>
            <a:pPr>
              <a:spcBef>
                <a:spcPts val="0"/>
              </a:spcBef>
              <a:defRPr>
                <a:solidFill>
                  <a:srgbClr val="000000"/>
                </a:solidFill>
                <a:latin typeface="+mn-lt"/>
                <a:ea typeface="+mn-ea"/>
                <a:cs typeface="+mn-cs"/>
                <a:sym typeface="Helvetica"/>
              </a:defRPr>
            </a:pPr>
            <a:endParaRPr lang="en-US" dirty="0">
              <a:solidFill>
                <a:srgbClr val="000000"/>
              </a:solidFill>
              <a:latin typeface="+mn-lt"/>
              <a:cs typeface="+mn-cs"/>
              <a:sym typeface="Helvetica"/>
            </a:endParaRPr>
          </a:p>
        </p:txBody>
      </p:sp>
    </p:spTree>
    <p:extLst>
      <p:ext uri="{BB962C8B-B14F-4D97-AF65-F5344CB8AC3E}">
        <p14:creationId xmlns:p14="http://schemas.microsoft.com/office/powerpoint/2010/main" val="2336417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A96F-37D1-D043-BCCC-00FC057040E3}"/>
              </a:ext>
            </a:extLst>
          </p:cNvPr>
          <p:cNvSpPr>
            <a:spLocks noGrp="1"/>
          </p:cNvSpPr>
          <p:nvPr>
            <p:ph type="title"/>
          </p:nvPr>
        </p:nvSpPr>
        <p:spPr/>
        <p:txBody>
          <a:bodyPr/>
          <a:lstStyle/>
          <a:p>
            <a:r>
              <a:rPr lang="en-US" dirty="0"/>
              <a:t>Afinis in the Marketplace</a:t>
            </a:r>
          </a:p>
        </p:txBody>
      </p:sp>
      <p:sp>
        <p:nvSpPr>
          <p:cNvPr id="4" name="Slide Number Placeholder 3">
            <a:extLst>
              <a:ext uri="{FF2B5EF4-FFF2-40B4-BE49-F238E27FC236}">
                <a16:creationId xmlns:a16="http://schemas.microsoft.com/office/drawing/2014/main" id="{53009E16-6C1B-7940-BD7A-46AC0F1AEF5D}"/>
              </a:ext>
            </a:extLst>
          </p:cNvPr>
          <p:cNvSpPr>
            <a:spLocks noGrp="1"/>
          </p:cNvSpPr>
          <p:nvPr>
            <p:ph type="sldNum" sz="quarter" idx="12"/>
          </p:nvPr>
        </p:nvSpPr>
        <p:spPr/>
        <p:txBody>
          <a:bodyPr/>
          <a:lstStyle/>
          <a:p>
            <a:fld id="{A48D219D-A98E-134E-8BDF-E6BF8A4F7897}" type="slidenum">
              <a:rPr lang="en-US" smtClean="0"/>
              <a:t>14</a:t>
            </a:fld>
            <a:endParaRPr lang="en-US"/>
          </a:p>
        </p:txBody>
      </p:sp>
      <p:sp>
        <p:nvSpPr>
          <p:cNvPr id="18" name="Closed API…">
            <a:extLst>
              <a:ext uri="{FF2B5EF4-FFF2-40B4-BE49-F238E27FC236}">
                <a16:creationId xmlns:a16="http://schemas.microsoft.com/office/drawing/2014/main" id="{059802F9-93FF-4F33-B7C1-F8C0E11A6F4F}"/>
              </a:ext>
            </a:extLst>
          </p:cNvPr>
          <p:cNvSpPr txBox="1">
            <a:spLocks/>
          </p:cNvSpPr>
          <p:nvPr/>
        </p:nvSpPr>
        <p:spPr>
          <a:xfrm>
            <a:off x="744980" y="1884784"/>
            <a:ext cx="10707323" cy="35736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Ø"/>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Menlo Regular" panose="020B0609030804020204" pitchFamily="49" charset="0"/>
              <a:buChar char="▻"/>
              <a:defRPr sz="1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US" sz="4000" b="0" dirty="0"/>
              <a:t>Financial Institutions</a:t>
            </a:r>
          </a:p>
          <a:p>
            <a:pPr marL="1028700" lvl="1" indent="-342900">
              <a:spcBef>
                <a:spcPts val="0"/>
              </a:spcBef>
              <a:buFont typeface="Arial" panose="020B0604020202020204" pitchFamily="34" charset="0"/>
              <a:buChar char="•"/>
            </a:pPr>
            <a:endParaRPr lang="en-US" sz="4000" dirty="0"/>
          </a:p>
          <a:p>
            <a:pPr marL="342900" indent="-342900">
              <a:spcBef>
                <a:spcPts val="0"/>
              </a:spcBef>
              <a:buFont typeface="Arial" panose="020B0604020202020204" pitchFamily="34" charset="0"/>
              <a:buChar char="•"/>
            </a:pPr>
            <a:r>
              <a:rPr lang="en-US" sz="4000" b="0" dirty="0"/>
              <a:t>Phixius</a:t>
            </a:r>
          </a:p>
          <a:p>
            <a:pPr marL="342900" indent="-342900">
              <a:spcBef>
                <a:spcPts val="0"/>
              </a:spcBef>
              <a:buFont typeface="Arial" panose="020B0604020202020204" pitchFamily="34" charset="0"/>
              <a:buChar char="•"/>
            </a:pPr>
            <a:endParaRPr lang="en-US" sz="900" b="0" dirty="0"/>
          </a:p>
          <a:p>
            <a:pPr marL="342900" indent="-342900">
              <a:spcBef>
                <a:spcPts val="0"/>
              </a:spcBef>
              <a:buFont typeface="Arial" panose="020B0604020202020204" pitchFamily="34" charset="0"/>
              <a:buChar char="•"/>
            </a:pPr>
            <a:endParaRPr lang="en-US" sz="2800" b="0" dirty="0"/>
          </a:p>
          <a:p>
            <a:pPr marL="342900" indent="-342900">
              <a:spcBef>
                <a:spcPts val="0"/>
              </a:spcBef>
              <a:buFont typeface="Arial" panose="020B0604020202020204" pitchFamily="34" charset="0"/>
              <a:buChar char="•"/>
            </a:pPr>
            <a:endParaRPr lang="en-US" sz="2800" b="0" dirty="0"/>
          </a:p>
          <a:p>
            <a:pPr marL="342900" indent="-342900">
              <a:spcBef>
                <a:spcPts val="0"/>
              </a:spcBef>
              <a:buFont typeface="Arial" panose="020B0604020202020204" pitchFamily="34" charset="0"/>
              <a:buChar char="•"/>
            </a:pPr>
            <a:endParaRPr lang="en-US" sz="2400" b="0" dirty="0"/>
          </a:p>
          <a:p>
            <a:pPr lvl="1"/>
            <a:endParaRPr lang="en-US" sz="2400" dirty="0"/>
          </a:p>
          <a:p>
            <a:pPr marL="457200" indent="-457200">
              <a:buFont typeface="Arial" panose="020B0604020202020204" pitchFamily="34" charset="0"/>
              <a:buChar char="•"/>
            </a:pPr>
            <a:endParaRPr lang="en-US" sz="2800" b="0" dirty="0"/>
          </a:p>
          <a:p>
            <a:pPr lvl="1"/>
            <a:endParaRPr lang="en-US" sz="2400" dirty="0"/>
          </a:p>
          <a:p>
            <a:pPr lvl="1">
              <a:spcBef>
                <a:spcPts val="0"/>
              </a:spcBef>
              <a:defRPr>
                <a:solidFill>
                  <a:srgbClr val="000000"/>
                </a:solidFill>
                <a:latin typeface="+mn-lt"/>
                <a:ea typeface="+mn-ea"/>
                <a:cs typeface="+mn-cs"/>
                <a:sym typeface="Helvetica"/>
              </a:defRPr>
            </a:pPr>
            <a:endParaRPr lang="en-US" sz="1238" dirty="0">
              <a:solidFill>
                <a:srgbClr val="000000"/>
              </a:solidFill>
              <a:latin typeface="+mn-lt"/>
              <a:cs typeface="+mn-cs"/>
              <a:sym typeface="Helvetica"/>
            </a:endParaRPr>
          </a:p>
          <a:p>
            <a:pPr>
              <a:spcBef>
                <a:spcPts val="0"/>
              </a:spcBef>
              <a:defRPr>
                <a:solidFill>
                  <a:srgbClr val="000000"/>
                </a:solidFill>
                <a:latin typeface="+mn-lt"/>
                <a:ea typeface="+mn-ea"/>
                <a:cs typeface="+mn-cs"/>
                <a:sym typeface="Helvetica"/>
              </a:defRPr>
            </a:pPr>
            <a:endParaRPr lang="en-US" dirty="0">
              <a:solidFill>
                <a:srgbClr val="000000"/>
              </a:solidFill>
              <a:latin typeface="+mn-lt"/>
              <a:cs typeface="+mn-cs"/>
              <a:sym typeface="Helvetica"/>
            </a:endParaRPr>
          </a:p>
        </p:txBody>
      </p:sp>
    </p:spTree>
    <p:extLst>
      <p:ext uri="{BB962C8B-B14F-4D97-AF65-F5344CB8AC3E}">
        <p14:creationId xmlns:p14="http://schemas.microsoft.com/office/powerpoint/2010/main" val="666714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2529-A770-40C7-8A75-6B323F9B8C8E}"/>
              </a:ext>
            </a:extLst>
          </p:cNvPr>
          <p:cNvSpPr>
            <a:spLocks noGrp="1"/>
          </p:cNvSpPr>
          <p:nvPr>
            <p:ph type="title"/>
          </p:nvPr>
        </p:nvSpPr>
        <p:spPr/>
        <p:txBody>
          <a:bodyPr/>
          <a:lstStyle/>
          <a:p>
            <a:r>
              <a:rPr lang="en-US" dirty="0"/>
              <a:t>Phixius: Interoperable Payment Information Exchange</a:t>
            </a:r>
          </a:p>
        </p:txBody>
      </p:sp>
      <p:sp>
        <p:nvSpPr>
          <p:cNvPr id="36" name="Rectangle 35">
            <a:extLst>
              <a:ext uri="{FF2B5EF4-FFF2-40B4-BE49-F238E27FC236}">
                <a16:creationId xmlns:a16="http://schemas.microsoft.com/office/drawing/2014/main" id="{7AE6DE85-830F-4F91-9975-199977465839}"/>
              </a:ext>
            </a:extLst>
          </p:cNvPr>
          <p:cNvSpPr/>
          <p:nvPr/>
        </p:nvSpPr>
        <p:spPr>
          <a:xfrm>
            <a:off x="5901241" y="3122856"/>
            <a:ext cx="248786" cy="369332"/>
          </a:xfrm>
          <a:prstGeom prst="rect">
            <a:avLst/>
          </a:prstGeom>
        </p:spPr>
        <p:txBody>
          <a:bodyPr wrap="none">
            <a:spAutoFit/>
          </a:bodyPr>
          <a:lstStyle/>
          <a:p>
            <a:pPr marL="0" marR="0" lvl="0" indent="0" defTabSz="914400" eaLnBrk="1" fontAlgn="auto" latinLnBrk="0" hangingPunct="1">
              <a:buClrTx/>
              <a:buSzTx/>
              <a:buFontTx/>
              <a:buNone/>
              <a:tabLst/>
              <a:defRPr/>
            </a:pPr>
            <a:r>
              <a:rPr kumimoji="0" lang="en-US" sz="1800" b="0" i="0" u="none" strike="noStrike" kern="0" cap="none" spc="0" normalizeH="0" baseline="0" noProof="0" dirty="0">
                <a:ln>
                  <a:noFill/>
                </a:ln>
                <a:effectLst/>
                <a:uLnTx/>
                <a:uFillTx/>
                <a:latin typeface="+mj-lt"/>
              </a:rPr>
              <a:t> </a:t>
            </a:r>
          </a:p>
        </p:txBody>
      </p:sp>
      <p:sp>
        <p:nvSpPr>
          <p:cNvPr id="37" name="Oval 36">
            <a:extLst>
              <a:ext uri="{FF2B5EF4-FFF2-40B4-BE49-F238E27FC236}">
                <a16:creationId xmlns:a16="http://schemas.microsoft.com/office/drawing/2014/main" id="{1A9D4733-EC35-426B-A5A6-70B7156CC6EE}"/>
              </a:ext>
            </a:extLst>
          </p:cNvPr>
          <p:cNvSpPr/>
          <p:nvPr/>
        </p:nvSpPr>
        <p:spPr>
          <a:xfrm>
            <a:off x="4679500" y="2354472"/>
            <a:ext cx="2590041" cy="2605336"/>
          </a:xfrm>
          <a:prstGeom prst="ellipse">
            <a:avLst/>
          </a:prstGeom>
          <a:solidFill>
            <a:sysClr val="window" lastClr="FFFFFF"/>
          </a:solidFill>
          <a:ln w="63500" cap="flat" cmpd="sng" algn="ctr">
            <a:solidFill>
              <a:srgbClr val="4472C4"/>
            </a:solidFill>
            <a:prstDash val="sysDash"/>
            <a:miter lim="800000"/>
          </a:ln>
          <a:effectLst/>
        </p:spPr>
        <p:txBody>
          <a:bodyPr rtlCol="0" anchor="ctr" anchorCtr="0"/>
          <a:lstStyle/>
          <a:p>
            <a:pPr marL="0" marR="0" lvl="0" indent="0" algn="ctr" defTabSz="914400" eaLnBrk="1" fontAlgn="auto" latinLnBrk="0" hangingPunct="1">
              <a:buClrTx/>
              <a:buSzTx/>
              <a:buFontTx/>
              <a:buNone/>
              <a:tabLst/>
              <a:defRPr/>
            </a:pPr>
            <a:endParaRPr kumimoji="0" lang="en-US" sz="2000" b="1" i="0" u="none" strike="noStrike" kern="0" cap="none" spc="0" normalizeH="0" baseline="0" noProof="0" dirty="0">
              <a:ln>
                <a:noFill/>
              </a:ln>
              <a:effectLst/>
              <a:uLnTx/>
              <a:uFillTx/>
              <a:latin typeface="+mj-lt"/>
              <a:ea typeface="+mn-ea"/>
              <a:cs typeface="+mn-cs"/>
            </a:endParaRPr>
          </a:p>
          <a:p>
            <a:pPr marL="0" marR="0" lvl="0" indent="0" algn="ctr" defTabSz="914400" eaLnBrk="1" fontAlgn="auto" latinLnBrk="0" hangingPunct="1">
              <a:buClrTx/>
              <a:buSzTx/>
              <a:buFontTx/>
              <a:buNone/>
              <a:tabLst/>
              <a:defRPr/>
            </a:pPr>
            <a:endParaRPr kumimoji="0" lang="en-US" sz="2000" b="1" i="0" u="none" strike="noStrike" kern="0" cap="none" spc="0" normalizeH="0" baseline="0" noProof="0" dirty="0">
              <a:ln>
                <a:noFill/>
              </a:ln>
              <a:effectLst/>
              <a:uLnTx/>
              <a:uFillTx/>
              <a:latin typeface="+mj-lt"/>
              <a:ea typeface="+mn-ea"/>
              <a:cs typeface="+mn-cs"/>
            </a:endParaRPr>
          </a:p>
        </p:txBody>
      </p:sp>
      <p:grpSp>
        <p:nvGrpSpPr>
          <p:cNvPr id="38" name="Group 37">
            <a:extLst>
              <a:ext uri="{FF2B5EF4-FFF2-40B4-BE49-F238E27FC236}">
                <a16:creationId xmlns:a16="http://schemas.microsoft.com/office/drawing/2014/main" id="{5A989261-3E7F-4E20-A339-6533A8E42F97}"/>
              </a:ext>
            </a:extLst>
          </p:cNvPr>
          <p:cNvGrpSpPr/>
          <p:nvPr/>
        </p:nvGrpSpPr>
        <p:grpSpPr>
          <a:xfrm>
            <a:off x="2252699" y="3058019"/>
            <a:ext cx="921321" cy="1118857"/>
            <a:chOff x="8156864" y="6939556"/>
            <a:chExt cx="830579" cy="1049397"/>
          </a:xfrm>
        </p:grpSpPr>
        <p:sp>
          <p:nvSpPr>
            <p:cNvPr id="65" name="Freeform 384">
              <a:extLst>
                <a:ext uri="{FF2B5EF4-FFF2-40B4-BE49-F238E27FC236}">
                  <a16:creationId xmlns:a16="http://schemas.microsoft.com/office/drawing/2014/main" id="{DFEDAD3E-CBC5-4DA3-A4B2-6FD67AE0A018}"/>
                </a:ext>
              </a:extLst>
            </p:cNvPr>
            <p:cNvSpPr>
              <a:spLocks noEditPoints="1"/>
            </p:cNvSpPr>
            <p:nvPr/>
          </p:nvSpPr>
          <p:spPr bwMode="auto">
            <a:xfrm>
              <a:off x="8331586" y="6939556"/>
              <a:ext cx="512752" cy="828235"/>
            </a:xfrm>
            <a:custGeom>
              <a:avLst/>
              <a:gdLst>
                <a:gd name="T0" fmla="*/ 6 w 133"/>
                <a:gd name="T1" fmla="*/ 170 h 170"/>
                <a:gd name="T2" fmla="*/ 6 w 133"/>
                <a:gd name="T3" fmla="*/ 0 h 170"/>
                <a:gd name="T4" fmla="*/ 121 w 133"/>
                <a:gd name="T5" fmla="*/ 158 h 170"/>
                <a:gd name="T6" fmla="*/ 48 w 133"/>
                <a:gd name="T7" fmla="*/ 136 h 170"/>
                <a:gd name="T8" fmla="*/ 84 w 133"/>
                <a:gd name="T9" fmla="*/ 136 h 170"/>
                <a:gd name="T10" fmla="*/ 33 w 133"/>
                <a:gd name="T11" fmla="*/ 37 h 170"/>
                <a:gd name="T12" fmla="*/ 25 w 133"/>
                <a:gd name="T13" fmla="*/ 25 h 170"/>
                <a:gd name="T14" fmla="*/ 36 w 133"/>
                <a:gd name="T15" fmla="*/ 52 h 170"/>
                <a:gd name="T16" fmla="*/ 25 w 133"/>
                <a:gd name="T17" fmla="*/ 60 h 170"/>
                <a:gd name="T18" fmla="*/ 33 w 133"/>
                <a:gd name="T19" fmla="*/ 49 h 170"/>
                <a:gd name="T20" fmla="*/ 35 w 133"/>
                <a:gd name="T21" fmla="*/ 84 h 170"/>
                <a:gd name="T22" fmla="*/ 24 w 133"/>
                <a:gd name="T23" fmla="*/ 76 h 170"/>
                <a:gd name="T24" fmla="*/ 36 w 133"/>
                <a:gd name="T25" fmla="*/ 76 h 170"/>
                <a:gd name="T26" fmla="*/ 27 w 133"/>
                <a:gd name="T27" fmla="*/ 109 h 170"/>
                <a:gd name="T28" fmla="*/ 27 w 133"/>
                <a:gd name="T29" fmla="*/ 97 h 170"/>
                <a:gd name="T30" fmla="*/ 36 w 133"/>
                <a:gd name="T31" fmla="*/ 130 h 170"/>
                <a:gd name="T32" fmla="*/ 24 w 133"/>
                <a:gd name="T33" fmla="*/ 130 h 170"/>
                <a:gd name="T34" fmla="*/ 35 w 133"/>
                <a:gd name="T35" fmla="*/ 122 h 170"/>
                <a:gd name="T36" fmla="*/ 57 w 133"/>
                <a:gd name="T37" fmla="*/ 37 h 170"/>
                <a:gd name="T38" fmla="*/ 49 w 133"/>
                <a:gd name="T39" fmla="*/ 25 h 170"/>
                <a:gd name="T40" fmla="*/ 60 w 133"/>
                <a:gd name="T41" fmla="*/ 52 h 170"/>
                <a:gd name="T42" fmla="*/ 49 w 133"/>
                <a:gd name="T43" fmla="*/ 60 h 170"/>
                <a:gd name="T44" fmla="*/ 57 w 133"/>
                <a:gd name="T45" fmla="*/ 49 h 170"/>
                <a:gd name="T46" fmla="*/ 59 w 133"/>
                <a:gd name="T47" fmla="*/ 84 h 170"/>
                <a:gd name="T48" fmla="*/ 48 w 133"/>
                <a:gd name="T49" fmla="*/ 76 h 170"/>
                <a:gd name="T50" fmla="*/ 60 w 133"/>
                <a:gd name="T51" fmla="*/ 76 h 170"/>
                <a:gd name="T52" fmla="*/ 51 w 133"/>
                <a:gd name="T53" fmla="*/ 109 h 170"/>
                <a:gd name="T54" fmla="*/ 51 w 133"/>
                <a:gd name="T55" fmla="*/ 97 h 170"/>
                <a:gd name="T56" fmla="*/ 84 w 133"/>
                <a:gd name="T57" fmla="*/ 33 h 170"/>
                <a:gd name="T58" fmla="*/ 72 w 133"/>
                <a:gd name="T59" fmla="*/ 33 h 170"/>
                <a:gd name="T60" fmla="*/ 83 w 133"/>
                <a:gd name="T61" fmla="*/ 25 h 170"/>
                <a:gd name="T62" fmla="*/ 81 w 133"/>
                <a:gd name="T63" fmla="*/ 61 h 170"/>
                <a:gd name="T64" fmla="*/ 73 w 133"/>
                <a:gd name="T65" fmla="*/ 50 h 170"/>
                <a:gd name="T66" fmla="*/ 84 w 133"/>
                <a:gd name="T67" fmla="*/ 76 h 170"/>
                <a:gd name="T68" fmla="*/ 73 w 133"/>
                <a:gd name="T69" fmla="*/ 84 h 170"/>
                <a:gd name="T70" fmla="*/ 81 w 133"/>
                <a:gd name="T71" fmla="*/ 73 h 170"/>
                <a:gd name="T72" fmla="*/ 83 w 133"/>
                <a:gd name="T73" fmla="*/ 108 h 170"/>
                <a:gd name="T74" fmla="*/ 72 w 133"/>
                <a:gd name="T75" fmla="*/ 100 h 170"/>
                <a:gd name="T76" fmla="*/ 84 w 133"/>
                <a:gd name="T77" fmla="*/ 100 h 170"/>
                <a:gd name="T78" fmla="*/ 99 w 133"/>
                <a:gd name="T79" fmla="*/ 37 h 170"/>
                <a:gd name="T80" fmla="*/ 99 w 133"/>
                <a:gd name="T81" fmla="*/ 24 h 170"/>
                <a:gd name="T82" fmla="*/ 108 w 133"/>
                <a:gd name="T83" fmla="*/ 58 h 170"/>
                <a:gd name="T84" fmla="*/ 96 w 133"/>
                <a:gd name="T85" fmla="*/ 58 h 170"/>
                <a:gd name="T86" fmla="*/ 108 w 133"/>
                <a:gd name="T87" fmla="*/ 50 h 170"/>
                <a:gd name="T88" fmla="*/ 105 w 133"/>
                <a:gd name="T89" fmla="*/ 85 h 170"/>
                <a:gd name="T90" fmla="*/ 97 w 133"/>
                <a:gd name="T91" fmla="*/ 74 h 170"/>
                <a:gd name="T92" fmla="*/ 108 w 133"/>
                <a:gd name="T93" fmla="*/ 100 h 170"/>
                <a:gd name="T94" fmla="*/ 97 w 133"/>
                <a:gd name="T95" fmla="*/ 108 h 170"/>
                <a:gd name="T96" fmla="*/ 105 w 133"/>
                <a:gd name="T97" fmla="*/ 97 h 170"/>
                <a:gd name="T98" fmla="*/ 108 w 133"/>
                <a:gd name="T99" fmla="*/ 132 h 170"/>
                <a:gd name="T100" fmla="*/ 96 w 133"/>
                <a:gd name="T101" fmla="*/ 124 h 170"/>
                <a:gd name="T102" fmla="*/ 108 w 133"/>
                <a:gd name="T103" fmla="*/ 12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 h="170">
                  <a:moveTo>
                    <a:pt x="133" y="6"/>
                  </a:moveTo>
                  <a:cubicBezTo>
                    <a:pt x="133" y="164"/>
                    <a:pt x="133" y="164"/>
                    <a:pt x="133" y="164"/>
                  </a:cubicBezTo>
                  <a:cubicBezTo>
                    <a:pt x="133" y="165"/>
                    <a:pt x="132" y="167"/>
                    <a:pt x="131" y="168"/>
                  </a:cubicBezTo>
                  <a:cubicBezTo>
                    <a:pt x="130" y="169"/>
                    <a:pt x="128" y="170"/>
                    <a:pt x="127" y="170"/>
                  </a:cubicBezTo>
                  <a:cubicBezTo>
                    <a:pt x="6" y="170"/>
                    <a:pt x="6" y="170"/>
                    <a:pt x="6" y="170"/>
                  </a:cubicBezTo>
                  <a:cubicBezTo>
                    <a:pt x="4" y="170"/>
                    <a:pt x="3" y="169"/>
                    <a:pt x="1" y="168"/>
                  </a:cubicBezTo>
                  <a:cubicBezTo>
                    <a:pt x="0" y="167"/>
                    <a:pt x="0" y="165"/>
                    <a:pt x="0" y="164"/>
                  </a:cubicBezTo>
                  <a:cubicBezTo>
                    <a:pt x="0" y="6"/>
                    <a:pt x="0" y="6"/>
                    <a:pt x="0" y="6"/>
                  </a:cubicBezTo>
                  <a:cubicBezTo>
                    <a:pt x="0" y="5"/>
                    <a:pt x="0" y="3"/>
                    <a:pt x="1" y="2"/>
                  </a:cubicBezTo>
                  <a:cubicBezTo>
                    <a:pt x="3" y="1"/>
                    <a:pt x="4" y="0"/>
                    <a:pt x="6" y="0"/>
                  </a:cubicBezTo>
                  <a:cubicBezTo>
                    <a:pt x="127" y="0"/>
                    <a:pt x="127" y="0"/>
                    <a:pt x="127" y="0"/>
                  </a:cubicBezTo>
                  <a:cubicBezTo>
                    <a:pt x="128" y="0"/>
                    <a:pt x="130" y="1"/>
                    <a:pt x="131" y="2"/>
                  </a:cubicBezTo>
                  <a:cubicBezTo>
                    <a:pt x="132" y="3"/>
                    <a:pt x="133" y="5"/>
                    <a:pt x="133" y="6"/>
                  </a:cubicBezTo>
                  <a:close/>
                  <a:moveTo>
                    <a:pt x="84" y="158"/>
                  </a:moveTo>
                  <a:cubicBezTo>
                    <a:pt x="121" y="158"/>
                    <a:pt x="121" y="158"/>
                    <a:pt x="121" y="158"/>
                  </a:cubicBezTo>
                  <a:cubicBezTo>
                    <a:pt x="121" y="12"/>
                    <a:pt x="121" y="12"/>
                    <a:pt x="121" y="12"/>
                  </a:cubicBezTo>
                  <a:cubicBezTo>
                    <a:pt x="12" y="12"/>
                    <a:pt x="12" y="12"/>
                    <a:pt x="12" y="12"/>
                  </a:cubicBezTo>
                  <a:cubicBezTo>
                    <a:pt x="12" y="158"/>
                    <a:pt x="12" y="158"/>
                    <a:pt x="12" y="158"/>
                  </a:cubicBezTo>
                  <a:cubicBezTo>
                    <a:pt x="48" y="158"/>
                    <a:pt x="48" y="158"/>
                    <a:pt x="48" y="158"/>
                  </a:cubicBezTo>
                  <a:cubicBezTo>
                    <a:pt x="48" y="136"/>
                    <a:pt x="48" y="136"/>
                    <a:pt x="48" y="136"/>
                  </a:cubicBezTo>
                  <a:cubicBezTo>
                    <a:pt x="48" y="136"/>
                    <a:pt x="48" y="135"/>
                    <a:pt x="49" y="134"/>
                  </a:cubicBezTo>
                  <a:cubicBezTo>
                    <a:pt x="49" y="134"/>
                    <a:pt x="50" y="133"/>
                    <a:pt x="51" y="133"/>
                  </a:cubicBezTo>
                  <a:cubicBezTo>
                    <a:pt x="81" y="133"/>
                    <a:pt x="81" y="133"/>
                    <a:pt x="81" y="133"/>
                  </a:cubicBezTo>
                  <a:cubicBezTo>
                    <a:pt x="82" y="133"/>
                    <a:pt x="83" y="134"/>
                    <a:pt x="83" y="134"/>
                  </a:cubicBezTo>
                  <a:cubicBezTo>
                    <a:pt x="84" y="135"/>
                    <a:pt x="84" y="136"/>
                    <a:pt x="84" y="136"/>
                  </a:cubicBezTo>
                  <a:lnTo>
                    <a:pt x="84" y="158"/>
                  </a:lnTo>
                  <a:close/>
                  <a:moveTo>
                    <a:pt x="36" y="27"/>
                  </a:moveTo>
                  <a:cubicBezTo>
                    <a:pt x="36" y="33"/>
                    <a:pt x="36" y="33"/>
                    <a:pt x="36" y="33"/>
                  </a:cubicBezTo>
                  <a:cubicBezTo>
                    <a:pt x="36" y="34"/>
                    <a:pt x="36" y="35"/>
                    <a:pt x="35" y="36"/>
                  </a:cubicBezTo>
                  <a:cubicBezTo>
                    <a:pt x="34" y="36"/>
                    <a:pt x="34" y="37"/>
                    <a:pt x="33" y="37"/>
                  </a:cubicBezTo>
                  <a:cubicBezTo>
                    <a:pt x="27" y="37"/>
                    <a:pt x="27" y="37"/>
                    <a:pt x="27" y="37"/>
                  </a:cubicBezTo>
                  <a:cubicBezTo>
                    <a:pt x="26" y="37"/>
                    <a:pt x="25" y="36"/>
                    <a:pt x="25" y="36"/>
                  </a:cubicBezTo>
                  <a:cubicBezTo>
                    <a:pt x="24" y="35"/>
                    <a:pt x="24" y="34"/>
                    <a:pt x="24" y="33"/>
                  </a:cubicBezTo>
                  <a:cubicBezTo>
                    <a:pt x="24" y="27"/>
                    <a:pt x="24" y="27"/>
                    <a:pt x="24" y="27"/>
                  </a:cubicBezTo>
                  <a:cubicBezTo>
                    <a:pt x="24" y="27"/>
                    <a:pt x="24" y="26"/>
                    <a:pt x="25" y="25"/>
                  </a:cubicBezTo>
                  <a:cubicBezTo>
                    <a:pt x="25" y="25"/>
                    <a:pt x="26" y="24"/>
                    <a:pt x="27" y="24"/>
                  </a:cubicBezTo>
                  <a:cubicBezTo>
                    <a:pt x="33" y="24"/>
                    <a:pt x="33" y="24"/>
                    <a:pt x="33" y="24"/>
                  </a:cubicBezTo>
                  <a:cubicBezTo>
                    <a:pt x="34" y="24"/>
                    <a:pt x="34" y="25"/>
                    <a:pt x="35" y="25"/>
                  </a:cubicBezTo>
                  <a:cubicBezTo>
                    <a:pt x="36" y="26"/>
                    <a:pt x="36" y="27"/>
                    <a:pt x="36" y="27"/>
                  </a:cubicBezTo>
                  <a:close/>
                  <a:moveTo>
                    <a:pt x="36" y="52"/>
                  </a:moveTo>
                  <a:cubicBezTo>
                    <a:pt x="36" y="58"/>
                    <a:pt x="36" y="58"/>
                    <a:pt x="36" y="58"/>
                  </a:cubicBezTo>
                  <a:cubicBezTo>
                    <a:pt x="36" y="58"/>
                    <a:pt x="36" y="59"/>
                    <a:pt x="35" y="60"/>
                  </a:cubicBezTo>
                  <a:cubicBezTo>
                    <a:pt x="34" y="60"/>
                    <a:pt x="34" y="61"/>
                    <a:pt x="33" y="61"/>
                  </a:cubicBezTo>
                  <a:cubicBezTo>
                    <a:pt x="27" y="61"/>
                    <a:pt x="27" y="61"/>
                    <a:pt x="27" y="61"/>
                  </a:cubicBezTo>
                  <a:cubicBezTo>
                    <a:pt x="26" y="61"/>
                    <a:pt x="25" y="60"/>
                    <a:pt x="25" y="60"/>
                  </a:cubicBezTo>
                  <a:cubicBezTo>
                    <a:pt x="24" y="59"/>
                    <a:pt x="24" y="58"/>
                    <a:pt x="24" y="58"/>
                  </a:cubicBezTo>
                  <a:cubicBezTo>
                    <a:pt x="24" y="52"/>
                    <a:pt x="24" y="52"/>
                    <a:pt x="24" y="52"/>
                  </a:cubicBezTo>
                  <a:cubicBezTo>
                    <a:pt x="24" y="51"/>
                    <a:pt x="24" y="50"/>
                    <a:pt x="25" y="50"/>
                  </a:cubicBezTo>
                  <a:cubicBezTo>
                    <a:pt x="25" y="49"/>
                    <a:pt x="26" y="49"/>
                    <a:pt x="27" y="49"/>
                  </a:cubicBezTo>
                  <a:cubicBezTo>
                    <a:pt x="33" y="49"/>
                    <a:pt x="33" y="49"/>
                    <a:pt x="33" y="49"/>
                  </a:cubicBezTo>
                  <a:cubicBezTo>
                    <a:pt x="34" y="49"/>
                    <a:pt x="34" y="49"/>
                    <a:pt x="35" y="50"/>
                  </a:cubicBezTo>
                  <a:cubicBezTo>
                    <a:pt x="36" y="50"/>
                    <a:pt x="36" y="51"/>
                    <a:pt x="36" y="52"/>
                  </a:cubicBezTo>
                  <a:close/>
                  <a:moveTo>
                    <a:pt x="36" y="76"/>
                  </a:moveTo>
                  <a:cubicBezTo>
                    <a:pt x="36" y="82"/>
                    <a:pt x="36" y="82"/>
                    <a:pt x="36" y="82"/>
                  </a:cubicBezTo>
                  <a:cubicBezTo>
                    <a:pt x="36" y="83"/>
                    <a:pt x="36" y="83"/>
                    <a:pt x="35" y="84"/>
                  </a:cubicBezTo>
                  <a:cubicBezTo>
                    <a:pt x="34" y="85"/>
                    <a:pt x="34" y="85"/>
                    <a:pt x="33" y="85"/>
                  </a:cubicBezTo>
                  <a:cubicBezTo>
                    <a:pt x="27" y="85"/>
                    <a:pt x="27" y="85"/>
                    <a:pt x="27" y="85"/>
                  </a:cubicBezTo>
                  <a:cubicBezTo>
                    <a:pt x="26" y="85"/>
                    <a:pt x="25" y="85"/>
                    <a:pt x="25" y="84"/>
                  </a:cubicBezTo>
                  <a:cubicBezTo>
                    <a:pt x="24" y="83"/>
                    <a:pt x="24" y="83"/>
                    <a:pt x="24" y="82"/>
                  </a:cubicBezTo>
                  <a:cubicBezTo>
                    <a:pt x="24" y="76"/>
                    <a:pt x="24" y="76"/>
                    <a:pt x="24" y="76"/>
                  </a:cubicBezTo>
                  <a:cubicBezTo>
                    <a:pt x="24" y="75"/>
                    <a:pt x="24" y="74"/>
                    <a:pt x="25" y="74"/>
                  </a:cubicBezTo>
                  <a:cubicBezTo>
                    <a:pt x="25" y="73"/>
                    <a:pt x="26" y="73"/>
                    <a:pt x="27" y="73"/>
                  </a:cubicBezTo>
                  <a:cubicBezTo>
                    <a:pt x="33" y="73"/>
                    <a:pt x="33" y="73"/>
                    <a:pt x="33" y="73"/>
                  </a:cubicBezTo>
                  <a:cubicBezTo>
                    <a:pt x="34" y="73"/>
                    <a:pt x="34" y="73"/>
                    <a:pt x="35" y="74"/>
                  </a:cubicBezTo>
                  <a:cubicBezTo>
                    <a:pt x="36" y="74"/>
                    <a:pt x="36" y="75"/>
                    <a:pt x="36" y="76"/>
                  </a:cubicBezTo>
                  <a:close/>
                  <a:moveTo>
                    <a:pt x="36" y="100"/>
                  </a:moveTo>
                  <a:cubicBezTo>
                    <a:pt x="36" y="106"/>
                    <a:pt x="36" y="106"/>
                    <a:pt x="36" y="106"/>
                  </a:cubicBezTo>
                  <a:cubicBezTo>
                    <a:pt x="36" y="107"/>
                    <a:pt x="36" y="108"/>
                    <a:pt x="35" y="108"/>
                  </a:cubicBezTo>
                  <a:cubicBezTo>
                    <a:pt x="34" y="109"/>
                    <a:pt x="34" y="109"/>
                    <a:pt x="33" y="109"/>
                  </a:cubicBezTo>
                  <a:cubicBezTo>
                    <a:pt x="27" y="109"/>
                    <a:pt x="27" y="109"/>
                    <a:pt x="27" y="109"/>
                  </a:cubicBezTo>
                  <a:cubicBezTo>
                    <a:pt x="26" y="109"/>
                    <a:pt x="25" y="109"/>
                    <a:pt x="25" y="108"/>
                  </a:cubicBezTo>
                  <a:cubicBezTo>
                    <a:pt x="24" y="108"/>
                    <a:pt x="24" y="107"/>
                    <a:pt x="24" y="106"/>
                  </a:cubicBezTo>
                  <a:cubicBezTo>
                    <a:pt x="24" y="100"/>
                    <a:pt x="24" y="100"/>
                    <a:pt x="24" y="100"/>
                  </a:cubicBezTo>
                  <a:cubicBezTo>
                    <a:pt x="24" y="99"/>
                    <a:pt x="24" y="99"/>
                    <a:pt x="25" y="98"/>
                  </a:cubicBezTo>
                  <a:cubicBezTo>
                    <a:pt x="25" y="97"/>
                    <a:pt x="26" y="97"/>
                    <a:pt x="27" y="97"/>
                  </a:cubicBezTo>
                  <a:cubicBezTo>
                    <a:pt x="33" y="97"/>
                    <a:pt x="33" y="97"/>
                    <a:pt x="33" y="97"/>
                  </a:cubicBezTo>
                  <a:cubicBezTo>
                    <a:pt x="34" y="97"/>
                    <a:pt x="34" y="97"/>
                    <a:pt x="35" y="98"/>
                  </a:cubicBezTo>
                  <a:cubicBezTo>
                    <a:pt x="36" y="99"/>
                    <a:pt x="36" y="99"/>
                    <a:pt x="36" y="100"/>
                  </a:cubicBezTo>
                  <a:close/>
                  <a:moveTo>
                    <a:pt x="36" y="124"/>
                  </a:moveTo>
                  <a:cubicBezTo>
                    <a:pt x="36" y="130"/>
                    <a:pt x="36" y="130"/>
                    <a:pt x="36" y="130"/>
                  </a:cubicBezTo>
                  <a:cubicBezTo>
                    <a:pt x="36" y="131"/>
                    <a:pt x="36" y="132"/>
                    <a:pt x="35" y="132"/>
                  </a:cubicBezTo>
                  <a:cubicBezTo>
                    <a:pt x="34" y="133"/>
                    <a:pt x="34" y="133"/>
                    <a:pt x="33" y="133"/>
                  </a:cubicBezTo>
                  <a:cubicBezTo>
                    <a:pt x="27" y="133"/>
                    <a:pt x="27" y="133"/>
                    <a:pt x="27" y="133"/>
                  </a:cubicBezTo>
                  <a:cubicBezTo>
                    <a:pt x="26" y="133"/>
                    <a:pt x="25" y="133"/>
                    <a:pt x="25" y="132"/>
                  </a:cubicBezTo>
                  <a:cubicBezTo>
                    <a:pt x="24" y="132"/>
                    <a:pt x="24" y="131"/>
                    <a:pt x="24" y="130"/>
                  </a:cubicBezTo>
                  <a:cubicBezTo>
                    <a:pt x="24" y="124"/>
                    <a:pt x="24" y="124"/>
                    <a:pt x="24" y="124"/>
                  </a:cubicBezTo>
                  <a:cubicBezTo>
                    <a:pt x="24" y="123"/>
                    <a:pt x="24" y="123"/>
                    <a:pt x="25" y="122"/>
                  </a:cubicBezTo>
                  <a:cubicBezTo>
                    <a:pt x="25" y="122"/>
                    <a:pt x="26" y="121"/>
                    <a:pt x="27" y="121"/>
                  </a:cubicBezTo>
                  <a:cubicBezTo>
                    <a:pt x="33" y="121"/>
                    <a:pt x="33" y="121"/>
                    <a:pt x="33" y="121"/>
                  </a:cubicBezTo>
                  <a:cubicBezTo>
                    <a:pt x="34" y="121"/>
                    <a:pt x="34" y="122"/>
                    <a:pt x="35" y="122"/>
                  </a:cubicBezTo>
                  <a:cubicBezTo>
                    <a:pt x="36" y="123"/>
                    <a:pt x="36" y="123"/>
                    <a:pt x="36" y="124"/>
                  </a:cubicBezTo>
                  <a:close/>
                  <a:moveTo>
                    <a:pt x="60" y="27"/>
                  </a:moveTo>
                  <a:cubicBezTo>
                    <a:pt x="60" y="33"/>
                    <a:pt x="60" y="33"/>
                    <a:pt x="60" y="33"/>
                  </a:cubicBezTo>
                  <a:cubicBezTo>
                    <a:pt x="60" y="34"/>
                    <a:pt x="60" y="35"/>
                    <a:pt x="59" y="36"/>
                  </a:cubicBezTo>
                  <a:cubicBezTo>
                    <a:pt x="59" y="36"/>
                    <a:pt x="58" y="37"/>
                    <a:pt x="57" y="37"/>
                  </a:cubicBezTo>
                  <a:cubicBezTo>
                    <a:pt x="51" y="37"/>
                    <a:pt x="51" y="37"/>
                    <a:pt x="51" y="37"/>
                  </a:cubicBezTo>
                  <a:cubicBezTo>
                    <a:pt x="50" y="37"/>
                    <a:pt x="49" y="36"/>
                    <a:pt x="49" y="36"/>
                  </a:cubicBezTo>
                  <a:cubicBezTo>
                    <a:pt x="48" y="35"/>
                    <a:pt x="48" y="34"/>
                    <a:pt x="48" y="33"/>
                  </a:cubicBezTo>
                  <a:cubicBezTo>
                    <a:pt x="48" y="27"/>
                    <a:pt x="48" y="27"/>
                    <a:pt x="48" y="27"/>
                  </a:cubicBezTo>
                  <a:cubicBezTo>
                    <a:pt x="48" y="27"/>
                    <a:pt x="48" y="26"/>
                    <a:pt x="49" y="25"/>
                  </a:cubicBezTo>
                  <a:cubicBezTo>
                    <a:pt x="49" y="25"/>
                    <a:pt x="50" y="24"/>
                    <a:pt x="51" y="24"/>
                  </a:cubicBezTo>
                  <a:cubicBezTo>
                    <a:pt x="57" y="24"/>
                    <a:pt x="57" y="24"/>
                    <a:pt x="57" y="24"/>
                  </a:cubicBezTo>
                  <a:cubicBezTo>
                    <a:pt x="58" y="24"/>
                    <a:pt x="59" y="25"/>
                    <a:pt x="59" y="25"/>
                  </a:cubicBezTo>
                  <a:cubicBezTo>
                    <a:pt x="60" y="26"/>
                    <a:pt x="60" y="27"/>
                    <a:pt x="60" y="27"/>
                  </a:cubicBezTo>
                  <a:close/>
                  <a:moveTo>
                    <a:pt x="60" y="52"/>
                  </a:moveTo>
                  <a:cubicBezTo>
                    <a:pt x="60" y="58"/>
                    <a:pt x="60" y="58"/>
                    <a:pt x="60" y="58"/>
                  </a:cubicBezTo>
                  <a:cubicBezTo>
                    <a:pt x="60" y="58"/>
                    <a:pt x="60" y="59"/>
                    <a:pt x="59" y="60"/>
                  </a:cubicBezTo>
                  <a:cubicBezTo>
                    <a:pt x="59" y="60"/>
                    <a:pt x="58" y="61"/>
                    <a:pt x="57" y="61"/>
                  </a:cubicBezTo>
                  <a:cubicBezTo>
                    <a:pt x="51" y="61"/>
                    <a:pt x="51" y="61"/>
                    <a:pt x="51" y="61"/>
                  </a:cubicBezTo>
                  <a:cubicBezTo>
                    <a:pt x="50" y="61"/>
                    <a:pt x="49" y="60"/>
                    <a:pt x="49" y="60"/>
                  </a:cubicBezTo>
                  <a:cubicBezTo>
                    <a:pt x="48" y="59"/>
                    <a:pt x="48" y="58"/>
                    <a:pt x="48" y="58"/>
                  </a:cubicBezTo>
                  <a:cubicBezTo>
                    <a:pt x="48" y="52"/>
                    <a:pt x="48" y="52"/>
                    <a:pt x="48" y="52"/>
                  </a:cubicBezTo>
                  <a:cubicBezTo>
                    <a:pt x="48" y="51"/>
                    <a:pt x="48" y="50"/>
                    <a:pt x="49" y="50"/>
                  </a:cubicBezTo>
                  <a:cubicBezTo>
                    <a:pt x="49" y="49"/>
                    <a:pt x="50" y="49"/>
                    <a:pt x="51" y="49"/>
                  </a:cubicBezTo>
                  <a:cubicBezTo>
                    <a:pt x="57" y="49"/>
                    <a:pt x="57" y="49"/>
                    <a:pt x="57" y="49"/>
                  </a:cubicBezTo>
                  <a:cubicBezTo>
                    <a:pt x="58" y="49"/>
                    <a:pt x="59" y="49"/>
                    <a:pt x="59" y="50"/>
                  </a:cubicBezTo>
                  <a:cubicBezTo>
                    <a:pt x="60" y="50"/>
                    <a:pt x="60" y="51"/>
                    <a:pt x="60" y="52"/>
                  </a:cubicBezTo>
                  <a:close/>
                  <a:moveTo>
                    <a:pt x="60" y="76"/>
                  </a:moveTo>
                  <a:cubicBezTo>
                    <a:pt x="60" y="82"/>
                    <a:pt x="60" y="82"/>
                    <a:pt x="60" y="82"/>
                  </a:cubicBezTo>
                  <a:cubicBezTo>
                    <a:pt x="60" y="83"/>
                    <a:pt x="60" y="83"/>
                    <a:pt x="59" y="84"/>
                  </a:cubicBezTo>
                  <a:cubicBezTo>
                    <a:pt x="59" y="85"/>
                    <a:pt x="58" y="85"/>
                    <a:pt x="57" y="85"/>
                  </a:cubicBezTo>
                  <a:cubicBezTo>
                    <a:pt x="51" y="85"/>
                    <a:pt x="51" y="85"/>
                    <a:pt x="51" y="85"/>
                  </a:cubicBezTo>
                  <a:cubicBezTo>
                    <a:pt x="50" y="85"/>
                    <a:pt x="49" y="85"/>
                    <a:pt x="49" y="84"/>
                  </a:cubicBezTo>
                  <a:cubicBezTo>
                    <a:pt x="48" y="83"/>
                    <a:pt x="48" y="83"/>
                    <a:pt x="48" y="82"/>
                  </a:cubicBezTo>
                  <a:cubicBezTo>
                    <a:pt x="48" y="76"/>
                    <a:pt x="48" y="76"/>
                    <a:pt x="48" y="76"/>
                  </a:cubicBezTo>
                  <a:cubicBezTo>
                    <a:pt x="48" y="75"/>
                    <a:pt x="48" y="74"/>
                    <a:pt x="49" y="74"/>
                  </a:cubicBezTo>
                  <a:cubicBezTo>
                    <a:pt x="49" y="73"/>
                    <a:pt x="50" y="73"/>
                    <a:pt x="51" y="73"/>
                  </a:cubicBezTo>
                  <a:cubicBezTo>
                    <a:pt x="57" y="73"/>
                    <a:pt x="57" y="73"/>
                    <a:pt x="57" y="73"/>
                  </a:cubicBezTo>
                  <a:cubicBezTo>
                    <a:pt x="58" y="73"/>
                    <a:pt x="59" y="73"/>
                    <a:pt x="59" y="74"/>
                  </a:cubicBezTo>
                  <a:cubicBezTo>
                    <a:pt x="60" y="74"/>
                    <a:pt x="60" y="75"/>
                    <a:pt x="60" y="76"/>
                  </a:cubicBezTo>
                  <a:close/>
                  <a:moveTo>
                    <a:pt x="60" y="100"/>
                  </a:moveTo>
                  <a:cubicBezTo>
                    <a:pt x="60" y="106"/>
                    <a:pt x="60" y="106"/>
                    <a:pt x="60" y="106"/>
                  </a:cubicBezTo>
                  <a:cubicBezTo>
                    <a:pt x="60" y="107"/>
                    <a:pt x="60" y="108"/>
                    <a:pt x="59" y="108"/>
                  </a:cubicBezTo>
                  <a:cubicBezTo>
                    <a:pt x="59" y="109"/>
                    <a:pt x="58" y="109"/>
                    <a:pt x="57" y="109"/>
                  </a:cubicBezTo>
                  <a:cubicBezTo>
                    <a:pt x="51" y="109"/>
                    <a:pt x="51" y="109"/>
                    <a:pt x="51" y="109"/>
                  </a:cubicBezTo>
                  <a:cubicBezTo>
                    <a:pt x="50" y="109"/>
                    <a:pt x="49" y="109"/>
                    <a:pt x="49" y="108"/>
                  </a:cubicBezTo>
                  <a:cubicBezTo>
                    <a:pt x="48" y="108"/>
                    <a:pt x="48" y="107"/>
                    <a:pt x="48" y="106"/>
                  </a:cubicBezTo>
                  <a:cubicBezTo>
                    <a:pt x="48" y="100"/>
                    <a:pt x="48" y="100"/>
                    <a:pt x="48" y="100"/>
                  </a:cubicBezTo>
                  <a:cubicBezTo>
                    <a:pt x="48" y="99"/>
                    <a:pt x="48" y="99"/>
                    <a:pt x="49" y="98"/>
                  </a:cubicBezTo>
                  <a:cubicBezTo>
                    <a:pt x="49" y="97"/>
                    <a:pt x="50" y="97"/>
                    <a:pt x="51" y="97"/>
                  </a:cubicBezTo>
                  <a:cubicBezTo>
                    <a:pt x="57" y="97"/>
                    <a:pt x="57" y="97"/>
                    <a:pt x="57" y="97"/>
                  </a:cubicBezTo>
                  <a:cubicBezTo>
                    <a:pt x="58" y="97"/>
                    <a:pt x="59" y="97"/>
                    <a:pt x="59" y="98"/>
                  </a:cubicBezTo>
                  <a:cubicBezTo>
                    <a:pt x="60" y="99"/>
                    <a:pt x="60" y="99"/>
                    <a:pt x="60" y="100"/>
                  </a:cubicBezTo>
                  <a:close/>
                  <a:moveTo>
                    <a:pt x="84" y="27"/>
                  </a:moveTo>
                  <a:cubicBezTo>
                    <a:pt x="84" y="33"/>
                    <a:pt x="84" y="33"/>
                    <a:pt x="84" y="33"/>
                  </a:cubicBezTo>
                  <a:cubicBezTo>
                    <a:pt x="84" y="34"/>
                    <a:pt x="84" y="35"/>
                    <a:pt x="83" y="36"/>
                  </a:cubicBezTo>
                  <a:cubicBezTo>
                    <a:pt x="83" y="36"/>
                    <a:pt x="82" y="37"/>
                    <a:pt x="81" y="37"/>
                  </a:cubicBezTo>
                  <a:cubicBezTo>
                    <a:pt x="75" y="37"/>
                    <a:pt x="75" y="37"/>
                    <a:pt x="75" y="37"/>
                  </a:cubicBezTo>
                  <a:cubicBezTo>
                    <a:pt x="74" y="37"/>
                    <a:pt x="74" y="36"/>
                    <a:pt x="73" y="36"/>
                  </a:cubicBezTo>
                  <a:cubicBezTo>
                    <a:pt x="72" y="35"/>
                    <a:pt x="72" y="34"/>
                    <a:pt x="72" y="33"/>
                  </a:cubicBezTo>
                  <a:cubicBezTo>
                    <a:pt x="72" y="27"/>
                    <a:pt x="72" y="27"/>
                    <a:pt x="72" y="27"/>
                  </a:cubicBezTo>
                  <a:cubicBezTo>
                    <a:pt x="72" y="27"/>
                    <a:pt x="72" y="26"/>
                    <a:pt x="73" y="25"/>
                  </a:cubicBezTo>
                  <a:cubicBezTo>
                    <a:pt x="74" y="25"/>
                    <a:pt x="74" y="24"/>
                    <a:pt x="75" y="24"/>
                  </a:cubicBezTo>
                  <a:cubicBezTo>
                    <a:pt x="81" y="24"/>
                    <a:pt x="81" y="24"/>
                    <a:pt x="81" y="24"/>
                  </a:cubicBezTo>
                  <a:cubicBezTo>
                    <a:pt x="82" y="24"/>
                    <a:pt x="83" y="25"/>
                    <a:pt x="83" y="25"/>
                  </a:cubicBezTo>
                  <a:cubicBezTo>
                    <a:pt x="84" y="26"/>
                    <a:pt x="84" y="27"/>
                    <a:pt x="84" y="27"/>
                  </a:cubicBezTo>
                  <a:close/>
                  <a:moveTo>
                    <a:pt x="84" y="52"/>
                  </a:moveTo>
                  <a:cubicBezTo>
                    <a:pt x="84" y="58"/>
                    <a:pt x="84" y="58"/>
                    <a:pt x="84" y="58"/>
                  </a:cubicBezTo>
                  <a:cubicBezTo>
                    <a:pt x="84" y="58"/>
                    <a:pt x="84" y="59"/>
                    <a:pt x="83" y="60"/>
                  </a:cubicBezTo>
                  <a:cubicBezTo>
                    <a:pt x="83" y="60"/>
                    <a:pt x="82" y="61"/>
                    <a:pt x="81" y="61"/>
                  </a:cubicBezTo>
                  <a:cubicBezTo>
                    <a:pt x="75" y="61"/>
                    <a:pt x="75" y="61"/>
                    <a:pt x="75" y="61"/>
                  </a:cubicBezTo>
                  <a:cubicBezTo>
                    <a:pt x="74" y="61"/>
                    <a:pt x="74" y="60"/>
                    <a:pt x="73" y="60"/>
                  </a:cubicBezTo>
                  <a:cubicBezTo>
                    <a:pt x="72" y="59"/>
                    <a:pt x="72" y="58"/>
                    <a:pt x="72" y="58"/>
                  </a:cubicBezTo>
                  <a:cubicBezTo>
                    <a:pt x="72" y="52"/>
                    <a:pt x="72" y="52"/>
                    <a:pt x="72" y="52"/>
                  </a:cubicBezTo>
                  <a:cubicBezTo>
                    <a:pt x="72" y="51"/>
                    <a:pt x="72" y="50"/>
                    <a:pt x="73" y="50"/>
                  </a:cubicBezTo>
                  <a:cubicBezTo>
                    <a:pt x="74" y="49"/>
                    <a:pt x="74" y="49"/>
                    <a:pt x="75" y="49"/>
                  </a:cubicBezTo>
                  <a:cubicBezTo>
                    <a:pt x="81" y="49"/>
                    <a:pt x="81" y="49"/>
                    <a:pt x="81" y="49"/>
                  </a:cubicBezTo>
                  <a:cubicBezTo>
                    <a:pt x="82" y="49"/>
                    <a:pt x="83" y="49"/>
                    <a:pt x="83" y="50"/>
                  </a:cubicBezTo>
                  <a:cubicBezTo>
                    <a:pt x="84" y="50"/>
                    <a:pt x="84" y="51"/>
                    <a:pt x="84" y="52"/>
                  </a:cubicBezTo>
                  <a:close/>
                  <a:moveTo>
                    <a:pt x="84" y="76"/>
                  </a:moveTo>
                  <a:cubicBezTo>
                    <a:pt x="84" y="82"/>
                    <a:pt x="84" y="82"/>
                    <a:pt x="84" y="82"/>
                  </a:cubicBezTo>
                  <a:cubicBezTo>
                    <a:pt x="84" y="83"/>
                    <a:pt x="84" y="83"/>
                    <a:pt x="83" y="84"/>
                  </a:cubicBezTo>
                  <a:cubicBezTo>
                    <a:pt x="83" y="85"/>
                    <a:pt x="82" y="85"/>
                    <a:pt x="81" y="85"/>
                  </a:cubicBezTo>
                  <a:cubicBezTo>
                    <a:pt x="75" y="85"/>
                    <a:pt x="75" y="85"/>
                    <a:pt x="75" y="85"/>
                  </a:cubicBezTo>
                  <a:cubicBezTo>
                    <a:pt x="74" y="85"/>
                    <a:pt x="74" y="85"/>
                    <a:pt x="73" y="84"/>
                  </a:cubicBezTo>
                  <a:cubicBezTo>
                    <a:pt x="72" y="83"/>
                    <a:pt x="72" y="83"/>
                    <a:pt x="72" y="82"/>
                  </a:cubicBezTo>
                  <a:cubicBezTo>
                    <a:pt x="72" y="76"/>
                    <a:pt x="72" y="76"/>
                    <a:pt x="72" y="76"/>
                  </a:cubicBezTo>
                  <a:cubicBezTo>
                    <a:pt x="72" y="75"/>
                    <a:pt x="72" y="74"/>
                    <a:pt x="73" y="74"/>
                  </a:cubicBezTo>
                  <a:cubicBezTo>
                    <a:pt x="74" y="73"/>
                    <a:pt x="74" y="73"/>
                    <a:pt x="75" y="73"/>
                  </a:cubicBezTo>
                  <a:cubicBezTo>
                    <a:pt x="81" y="73"/>
                    <a:pt x="81" y="73"/>
                    <a:pt x="81" y="73"/>
                  </a:cubicBezTo>
                  <a:cubicBezTo>
                    <a:pt x="82" y="73"/>
                    <a:pt x="83" y="73"/>
                    <a:pt x="83" y="74"/>
                  </a:cubicBezTo>
                  <a:cubicBezTo>
                    <a:pt x="84" y="74"/>
                    <a:pt x="84" y="75"/>
                    <a:pt x="84" y="76"/>
                  </a:cubicBezTo>
                  <a:close/>
                  <a:moveTo>
                    <a:pt x="84" y="100"/>
                  </a:moveTo>
                  <a:cubicBezTo>
                    <a:pt x="84" y="106"/>
                    <a:pt x="84" y="106"/>
                    <a:pt x="84" y="106"/>
                  </a:cubicBezTo>
                  <a:cubicBezTo>
                    <a:pt x="84" y="107"/>
                    <a:pt x="84" y="108"/>
                    <a:pt x="83" y="108"/>
                  </a:cubicBezTo>
                  <a:cubicBezTo>
                    <a:pt x="83" y="109"/>
                    <a:pt x="82" y="109"/>
                    <a:pt x="81" y="109"/>
                  </a:cubicBezTo>
                  <a:cubicBezTo>
                    <a:pt x="75" y="109"/>
                    <a:pt x="75" y="109"/>
                    <a:pt x="75" y="109"/>
                  </a:cubicBezTo>
                  <a:cubicBezTo>
                    <a:pt x="74" y="109"/>
                    <a:pt x="74" y="109"/>
                    <a:pt x="73" y="108"/>
                  </a:cubicBezTo>
                  <a:cubicBezTo>
                    <a:pt x="72" y="108"/>
                    <a:pt x="72" y="107"/>
                    <a:pt x="72" y="106"/>
                  </a:cubicBezTo>
                  <a:cubicBezTo>
                    <a:pt x="72" y="100"/>
                    <a:pt x="72" y="100"/>
                    <a:pt x="72" y="100"/>
                  </a:cubicBezTo>
                  <a:cubicBezTo>
                    <a:pt x="72" y="99"/>
                    <a:pt x="72" y="99"/>
                    <a:pt x="73" y="98"/>
                  </a:cubicBezTo>
                  <a:cubicBezTo>
                    <a:pt x="74" y="97"/>
                    <a:pt x="74" y="97"/>
                    <a:pt x="75" y="97"/>
                  </a:cubicBezTo>
                  <a:cubicBezTo>
                    <a:pt x="81" y="97"/>
                    <a:pt x="81" y="97"/>
                    <a:pt x="81" y="97"/>
                  </a:cubicBezTo>
                  <a:cubicBezTo>
                    <a:pt x="82" y="97"/>
                    <a:pt x="83" y="97"/>
                    <a:pt x="83" y="98"/>
                  </a:cubicBezTo>
                  <a:cubicBezTo>
                    <a:pt x="84" y="99"/>
                    <a:pt x="84" y="99"/>
                    <a:pt x="84" y="100"/>
                  </a:cubicBezTo>
                  <a:close/>
                  <a:moveTo>
                    <a:pt x="108" y="27"/>
                  </a:moveTo>
                  <a:cubicBezTo>
                    <a:pt x="108" y="33"/>
                    <a:pt x="108" y="33"/>
                    <a:pt x="108" y="33"/>
                  </a:cubicBezTo>
                  <a:cubicBezTo>
                    <a:pt x="108" y="34"/>
                    <a:pt x="108" y="35"/>
                    <a:pt x="108" y="36"/>
                  </a:cubicBezTo>
                  <a:cubicBezTo>
                    <a:pt x="107" y="36"/>
                    <a:pt x="106" y="37"/>
                    <a:pt x="105" y="37"/>
                  </a:cubicBezTo>
                  <a:cubicBezTo>
                    <a:pt x="99" y="37"/>
                    <a:pt x="99" y="37"/>
                    <a:pt x="99" y="37"/>
                  </a:cubicBezTo>
                  <a:cubicBezTo>
                    <a:pt x="99" y="37"/>
                    <a:pt x="98" y="36"/>
                    <a:pt x="97" y="36"/>
                  </a:cubicBezTo>
                  <a:cubicBezTo>
                    <a:pt x="97" y="35"/>
                    <a:pt x="96" y="34"/>
                    <a:pt x="96" y="33"/>
                  </a:cubicBezTo>
                  <a:cubicBezTo>
                    <a:pt x="96" y="27"/>
                    <a:pt x="96" y="27"/>
                    <a:pt x="96" y="27"/>
                  </a:cubicBezTo>
                  <a:cubicBezTo>
                    <a:pt x="96" y="27"/>
                    <a:pt x="97" y="26"/>
                    <a:pt x="97" y="25"/>
                  </a:cubicBezTo>
                  <a:cubicBezTo>
                    <a:pt x="98" y="25"/>
                    <a:pt x="99" y="24"/>
                    <a:pt x="99" y="24"/>
                  </a:cubicBezTo>
                  <a:cubicBezTo>
                    <a:pt x="105" y="24"/>
                    <a:pt x="105" y="24"/>
                    <a:pt x="105" y="24"/>
                  </a:cubicBezTo>
                  <a:cubicBezTo>
                    <a:pt x="106" y="24"/>
                    <a:pt x="107" y="25"/>
                    <a:pt x="108" y="25"/>
                  </a:cubicBezTo>
                  <a:cubicBezTo>
                    <a:pt x="108" y="26"/>
                    <a:pt x="108" y="27"/>
                    <a:pt x="108" y="27"/>
                  </a:cubicBezTo>
                  <a:close/>
                  <a:moveTo>
                    <a:pt x="108" y="52"/>
                  </a:moveTo>
                  <a:cubicBezTo>
                    <a:pt x="108" y="58"/>
                    <a:pt x="108" y="58"/>
                    <a:pt x="108" y="58"/>
                  </a:cubicBezTo>
                  <a:cubicBezTo>
                    <a:pt x="108" y="58"/>
                    <a:pt x="108" y="59"/>
                    <a:pt x="108" y="60"/>
                  </a:cubicBezTo>
                  <a:cubicBezTo>
                    <a:pt x="107" y="60"/>
                    <a:pt x="106" y="61"/>
                    <a:pt x="105" y="61"/>
                  </a:cubicBezTo>
                  <a:cubicBezTo>
                    <a:pt x="99" y="61"/>
                    <a:pt x="99" y="61"/>
                    <a:pt x="99" y="61"/>
                  </a:cubicBezTo>
                  <a:cubicBezTo>
                    <a:pt x="99" y="61"/>
                    <a:pt x="98" y="60"/>
                    <a:pt x="97" y="60"/>
                  </a:cubicBezTo>
                  <a:cubicBezTo>
                    <a:pt x="97" y="59"/>
                    <a:pt x="96" y="58"/>
                    <a:pt x="96" y="58"/>
                  </a:cubicBezTo>
                  <a:cubicBezTo>
                    <a:pt x="96" y="52"/>
                    <a:pt x="96" y="52"/>
                    <a:pt x="96" y="52"/>
                  </a:cubicBezTo>
                  <a:cubicBezTo>
                    <a:pt x="96" y="51"/>
                    <a:pt x="97" y="50"/>
                    <a:pt x="97" y="50"/>
                  </a:cubicBezTo>
                  <a:cubicBezTo>
                    <a:pt x="98" y="49"/>
                    <a:pt x="99" y="49"/>
                    <a:pt x="99" y="49"/>
                  </a:cubicBezTo>
                  <a:cubicBezTo>
                    <a:pt x="105" y="49"/>
                    <a:pt x="105" y="49"/>
                    <a:pt x="105" y="49"/>
                  </a:cubicBezTo>
                  <a:cubicBezTo>
                    <a:pt x="106" y="49"/>
                    <a:pt x="107" y="49"/>
                    <a:pt x="108" y="50"/>
                  </a:cubicBezTo>
                  <a:cubicBezTo>
                    <a:pt x="108" y="50"/>
                    <a:pt x="108" y="51"/>
                    <a:pt x="108" y="52"/>
                  </a:cubicBezTo>
                  <a:close/>
                  <a:moveTo>
                    <a:pt x="108" y="76"/>
                  </a:moveTo>
                  <a:cubicBezTo>
                    <a:pt x="108" y="82"/>
                    <a:pt x="108" y="82"/>
                    <a:pt x="108" y="82"/>
                  </a:cubicBezTo>
                  <a:cubicBezTo>
                    <a:pt x="108" y="83"/>
                    <a:pt x="108" y="83"/>
                    <a:pt x="108" y="84"/>
                  </a:cubicBezTo>
                  <a:cubicBezTo>
                    <a:pt x="107" y="85"/>
                    <a:pt x="106" y="85"/>
                    <a:pt x="105" y="85"/>
                  </a:cubicBezTo>
                  <a:cubicBezTo>
                    <a:pt x="99" y="85"/>
                    <a:pt x="99" y="85"/>
                    <a:pt x="99" y="85"/>
                  </a:cubicBezTo>
                  <a:cubicBezTo>
                    <a:pt x="99" y="85"/>
                    <a:pt x="98" y="85"/>
                    <a:pt x="97" y="84"/>
                  </a:cubicBezTo>
                  <a:cubicBezTo>
                    <a:pt x="97" y="83"/>
                    <a:pt x="96" y="83"/>
                    <a:pt x="96" y="82"/>
                  </a:cubicBezTo>
                  <a:cubicBezTo>
                    <a:pt x="96" y="76"/>
                    <a:pt x="96" y="76"/>
                    <a:pt x="96" y="76"/>
                  </a:cubicBezTo>
                  <a:cubicBezTo>
                    <a:pt x="96" y="75"/>
                    <a:pt x="97" y="74"/>
                    <a:pt x="97" y="74"/>
                  </a:cubicBezTo>
                  <a:cubicBezTo>
                    <a:pt x="98" y="73"/>
                    <a:pt x="99" y="73"/>
                    <a:pt x="99" y="73"/>
                  </a:cubicBezTo>
                  <a:cubicBezTo>
                    <a:pt x="105" y="73"/>
                    <a:pt x="105" y="73"/>
                    <a:pt x="105" y="73"/>
                  </a:cubicBezTo>
                  <a:cubicBezTo>
                    <a:pt x="106" y="73"/>
                    <a:pt x="107" y="73"/>
                    <a:pt x="108" y="74"/>
                  </a:cubicBezTo>
                  <a:cubicBezTo>
                    <a:pt x="108" y="74"/>
                    <a:pt x="108" y="75"/>
                    <a:pt x="108" y="76"/>
                  </a:cubicBezTo>
                  <a:close/>
                  <a:moveTo>
                    <a:pt x="108" y="100"/>
                  </a:moveTo>
                  <a:cubicBezTo>
                    <a:pt x="108" y="106"/>
                    <a:pt x="108" y="106"/>
                    <a:pt x="108" y="106"/>
                  </a:cubicBezTo>
                  <a:cubicBezTo>
                    <a:pt x="108" y="107"/>
                    <a:pt x="108" y="108"/>
                    <a:pt x="108" y="108"/>
                  </a:cubicBezTo>
                  <a:cubicBezTo>
                    <a:pt x="107" y="109"/>
                    <a:pt x="106" y="109"/>
                    <a:pt x="105" y="109"/>
                  </a:cubicBezTo>
                  <a:cubicBezTo>
                    <a:pt x="99" y="109"/>
                    <a:pt x="99" y="109"/>
                    <a:pt x="99" y="109"/>
                  </a:cubicBezTo>
                  <a:cubicBezTo>
                    <a:pt x="99" y="109"/>
                    <a:pt x="98" y="109"/>
                    <a:pt x="97" y="108"/>
                  </a:cubicBezTo>
                  <a:cubicBezTo>
                    <a:pt x="97" y="108"/>
                    <a:pt x="96" y="107"/>
                    <a:pt x="96" y="106"/>
                  </a:cubicBezTo>
                  <a:cubicBezTo>
                    <a:pt x="96" y="100"/>
                    <a:pt x="96" y="100"/>
                    <a:pt x="96" y="100"/>
                  </a:cubicBezTo>
                  <a:cubicBezTo>
                    <a:pt x="96" y="99"/>
                    <a:pt x="97" y="99"/>
                    <a:pt x="97" y="98"/>
                  </a:cubicBezTo>
                  <a:cubicBezTo>
                    <a:pt x="98" y="97"/>
                    <a:pt x="99" y="97"/>
                    <a:pt x="99" y="97"/>
                  </a:cubicBezTo>
                  <a:cubicBezTo>
                    <a:pt x="105" y="97"/>
                    <a:pt x="105" y="97"/>
                    <a:pt x="105" y="97"/>
                  </a:cubicBezTo>
                  <a:cubicBezTo>
                    <a:pt x="106" y="97"/>
                    <a:pt x="107" y="97"/>
                    <a:pt x="108" y="98"/>
                  </a:cubicBezTo>
                  <a:cubicBezTo>
                    <a:pt x="108" y="99"/>
                    <a:pt x="108" y="99"/>
                    <a:pt x="108" y="100"/>
                  </a:cubicBezTo>
                  <a:close/>
                  <a:moveTo>
                    <a:pt x="108" y="124"/>
                  </a:moveTo>
                  <a:cubicBezTo>
                    <a:pt x="108" y="130"/>
                    <a:pt x="108" y="130"/>
                    <a:pt x="108" y="130"/>
                  </a:cubicBezTo>
                  <a:cubicBezTo>
                    <a:pt x="108" y="131"/>
                    <a:pt x="108" y="132"/>
                    <a:pt x="108" y="132"/>
                  </a:cubicBezTo>
                  <a:cubicBezTo>
                    <a:pt x="107" y="133"/>
                    <a:pt x="106" y="133"/>
                    <a:pt x="105" y="133"/>
                  </a:cubicBezTo>
                  <a:cubicBezTo>
                    <a:pt x="99" y="133"/>
                    <a:pt x="99" y="133"/>
                    <a:pt x="99" y="133"/>
                  </a:cubicBezTo>
                  <a:cubicBezTo>
                    <a:pt x="99" y="133"/>
                    <a:pt x="98" y="133"/>
                    <a:pt x="97" y="132"/>
                  </a:cubicBezTo>
                  <a:cubicBezTo>
                    <a:pt x="97" y="132"/>
                    <a:pt x="96" y="131"/>
                    <a:pt x="96" y="130"/>
                  </a:cubicBezTo>
                  <a:cubicBezTo>
                    <a:pt x="96" y="124"/>
                    <a:pt x="96" y="124"/>
                    <a:pt x="96" y="124"/>
                  </a:cubicBezTo>
                  <a:cubicBezTo>
                    <a:pt x="96" y="123"/>
                    <a:pt x="97" y="123"/>
                    <a:pt x="97" y="122"/>
                  </a:cubicBezTo>
                  <a:cubicBezTo>
                    <a:pt x="98" y="122"/>
                    <a:pt x="99" y="121"/>
                    <a:pt x="99" y="121"/>
                  </a:cubicBezTo>
                  <a:cubicBezTo>
                    <a:pt x="105" y="121"/>
                    <a:pt x="105" y="121"/>
                    <a:pt x="105" y="121"/>
                  </a:cubicBezTo>
                  <a:cubicBezTo>
                    <a:pt x="106" y="121"/>
                    <a:pt x="107" y="122"/>
                    <a:pt x="108" y="122"/>
                  </a:cubicBezTo>
                  <a:cubicBezTo>
                    <a:pt x="108" y="123"/>
                    <a:pt x="108" y="123"/>
                    <a:pt x="108" y="124"/>
                  </a:cubicBezTo>
                  <a:close/>
                </a:path>
              </a:pathLst>
            </a:custGeom>
            <a:solidFill>
              <a:schemeClr val="tx2"/>
            </a:solidFill>
            <a:ln>
              <a:noFill/>
            </a:ln>
          </p:spPr>
          <p:txBody>
            <a:bodyPr/>
            <a:lstStyle/>
            <a:p>
              <a:pPr marL="0" marR="0" lvl="0" indent="0" defTabSz="1536192" eaLnBrk="1" fontAlgn="auto" latinLnBrk="0" hangingPunct="1">
                <a:buClrTx/>
                <a:buSzTx/>
                <a:buFontTx/>
                <a:buNone/>
                <a:tabLst/>
                <a:defRPr/>
              </a:pPr>
              <a:endParaRPr kumimoji="0" lang="en-US" sz="3024" b="0" i="0" u="none" strike="noStrike" kern="0" cap="none" spc="0" normalizeH="0" baseline="0" noProof="0" dirty="0">
                <a:ln>
                  <a:noFill/>
                </a:ln>
                <a:effectLst/>
                <a:uLnTx/>
                <a:uFillTx/>
                <a:latin typeface="+mj-lt"/>
              </a:endParaRPr>
            </a:p>
          </p:txBody>
        </p:sp>
        <p:sp>
          <p:nvSpPr>
            <p:cNvPr id="66" name="TextBox 65">
              <a:extLst>
                <a:ext uri="{FF2B5EF4-FFF2-40B4-BE49-F238E27FC236}">
                  <a16:creationId xmlns:a16="http://schemas.microsoft.com/office/drawing/2014/main" id="{AD2C2F66-61EB-4577-B735-F813D8F5612E}"/>
                </a:ext>
              </a:extLst>
            </p:cNvPr>
            <p:cNvSpPr txBox="1"/>
            <p:nvPr/>
          </p:nvSpPr>
          <p:spPr>
            <a:xfrm>
              <a:off x="8156864" y="7781111"/>
              <a:ext cx="830579" cy="207842"/>
            </a:xfrm>
            <a:prstGeom prst="rect">
              <a:avLst/>
            </a:prstGeom>
            <a:noFill/>
          </p:spPr>
          <p:txBody>
            <a:bodyPr wrap="square" lIns="0" tIns="36576" rIns="0" bIns="0" rtlCol="0" anchor="ctr">
              <a:spAutoFit/>
            </a:bodyPr>
            <a:lstStyle/>
            <a:p>
              <a:pPr marL="0" marR="0" lvl="0" indent="0" algn="ctr" defTabSz="914400" eaLnBrk="1" fontAlgn="auto" latinLnBrk="0" hangingPunct="1">
                <a:buClr>
                  <a:srgbClr val="ED7D31"/>
                </a:buClr>
                <a:buSzPct val="70000"/>
                <a:buFontTx/>
                <a:buNone/>
                <a:tabLst/>
                <a:defRPr/>
              </a:pPr>
              <a:r>
                <a:rPr kumimoji="0" lang="en-US" sz="1200" b="1" i="0" u="none" strike="noStrike" kern="0" cap="none" spc="0" normalizeH="0" baseline="0" noProof="0" dirty="0">
                  <a:ln>
                    <a:noFill/>
                  </a:ln>
                  <a:effectLst/>
                  <a:uLnTx/>
                  <a:uFillTx/>
                  <a:latin typeface="+mj-lt"/>
                </a:rPr>
                <a:t>Customer</a:t>
              </a:r>
              <a:r>
                <a:rPr kumimoji="0" lang="en-US" sz="900" b="1" i="0" u="none" strike="noStrike" kern="0" cap="none" spc="0" normalizeH="0" baseline="0" noProof="0" dirty="0">
                  <a:ln>
                    <a:noFill/>
                  </a:ln>
                  <a:effectLst/>
                  <a:uLnTx/>
                  <a:uFillTx/>
                  <a:latin typeface="+mj-lt"/>
                </a:rPr>
                <a:t> </a:t>
              </a:r>
              <a:r>
                <a:rPr kumimoji="0" lang="en-US" sz="1200" b="1" i="0" u="none" strike="noStrike" kern="0" cap="none" spc="0" normalizeH="0" baseline="0" noProof="0" dirty="0">
                  <a:ln>
                    <a:noFill/>
                  </a:ln>
                  <a:effectLst/>
                  <a:uLnTx/>
                  <a:uFillTx/>
                  <a:latin typeface="+mj-lt"/>
                </a:rPr>
                <a:t>A</a:t>
              </a:r>
              <a:endParaRPr kumimoji="0" lang="en-US" sz="900" b="1" i="0" u="none" strike="noStrike" kern="0" cap="none" spc="0" normalizeH="0" baseline="0" noProof="0" dirty="0">
                <a:ln>
                  <a:noFill/>
                </a:ln>
                <a:effectLst/>
                <a:uLnTx/>
                <a:uFillTx/>
                <a:latin typeface="+mj-lt"/>
              </a:endParaRPr>
            </a:p>
          </p:txBody>
        </p:sp>
      </p:grpSp>
      <p:sp>
        <p:nvSpPr>
          <p:cNvPr id="39" name="Content Placeholder 2">
            <a:extLst>
              <a:ext uri="{FF2B5EF4-FFF2-40B4-BE49-F238E27FC236}">
                <a16:creationId xmlns:a16="http://schemas.microsoft.com/office/drawing/2014/main" id="{FC3C5EE7-B5AC-415E-AC73-4D075F94A9FA}"/>
              </a:ext>
            </a:extLst>
          </p:cNvPr>
          <p:cNvSpPr txBox="1">
            <a:spLocks/>
          </p:cNvSpPr>
          <p:nvPr/>
        </p:nvSpPr>
        <p:spPr>
          <a:xfrm>
            <a:off x="1512957" y="1785280"/>
            <a:ext cx="798215" cy="237428"/>
          </a:xfrm>
          <a:prstGeom prst="rect">
            <a:avLst/>
          </a:prstGeom>
        </p:spPr>
        <p:txBody>
          <a:bodyPr vert="horz" lIns="0" tIns="0" rIns="0" bIns="0" rtlCol="0" anchor="ctr" anchorCtr="0">
            <a:noAutofit/>
          </a:bodyPr>
          <a:lstStyle>
            <a:lvl1pPr marL="176514"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1pPr>
            <a:lvl2pPr marL="353028" indent="-182708"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2pPr>
            <a:lvl3pPr marL="529543"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3pPr>
            <a:lvl4pPr marL="696767" indent="-16722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4pPr>
            <a:lvl5pPr marL="873281"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5pPr>
            <a:lvl6pPr marL="2452617"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6pPr>
            <a:lvl7pPr marL="2898548"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7pPr>
            <a:lvl8pPr marL="3344478"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8pPr>
            <a:lvl9pPr marL="3790409"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9pPr>
          </a:lstStyle>
          <a:p>
            <a:pPr marL="0" marR="0" lvl="0" indent="0" algn="ctr" defTabSz="891861" rtl="0" eaLnBrk="1" fontAlgn="auto" latinLnBrk="0" hangingPunct="1">
              <a:spcBef>
                <a:spcPts val="0"/>
              </a:spcBef>
              <a:spcAft>
                <a:spcPts val="0"/>
              </a:spcAft>
              <a:buClr>
                <a:prstClr val="black">
                  <a:lumMod val="75000"/>
                  <a:lumOff val="25000"/>
                </a:prstClr>
              </a:buClr>
              <a:buSzPct val="70000"/>
              <a:buFont typeface="Arial" pitchFamily="34" charset="0"/>
              <a:buNone/>
              <a:tabLst/>
              <a:defRPr/>
            </a:pPr>
            <a:r>
              <a:rPr kumimoji="0" lang="en-US" sz="1600" b="1" i="0" u="none" strike="noStrike" kern="1200" cap="none" spc="0" normalizeH="0" baseline="0" noProof="0" dirty="0">
                <a:ln>
                  <a:noFill/>
                </a:ln>
                <a:solidFill>
                  <a:schemeClr val="tx1"/>
                </a:solidFill>
                <a:effectLst/>
                <a:uLnTx/>
                <a:uFillTx/>
                <a:latin typeface="+mj-lt"/>
                <a:ea typeface="+mn-ea"/>
                <a:cs typeface="+mn-cs"/>
              </a:rPr>
              <a:t>Secure</a:t>
            </a:r>
          </a:p>
        </p:txBody>
      </p:sp>
      <p:sp>
        <p:nvSpPr>
          <p:cNvPr id="40" name="Content Placeholder 2">
            <a:extLst>
              <a:ext uri="{FF2B5EF4-FFF2-40B4-BE49-F238E27FC236}">
                <a16:creationId xmlns:a16="http://schemas.microsoft.com/office/drawing/2014/main" id="{D323E0B4-15B5-4AA6-9DDD-839408882ECA}"/>
              </a:ext>
            </a:extLst>
          </p:cNvPr>
          <p:cNvSpPr txBox="1">
            <a:spLocks/>
          </p:cNvSpPr>
          <p:nvPr/>
        </p:nvSpPr>
        <p:spPr>
          <a:xfrm>
            <a:off x="838200" y="2024560"/>
            <a:ext cx="2186098" cy="883056"/>
          </a:xfrm>
          <a:prstGeom prst="rect">
            <a:avLst/>
          </a:prstGeom>
        </p:spPr>
        <p:txBody>
          <a:bodyPr vert="horz" lIns="0" tIns="0" rIns="0" bIns="0" rtlCol="0" anchor="ctr" anchorCtr="0">
            <a:noAutofit/>
          </a:bodyPr>
          <a:lstStyle>
            <a:lvl1pPr marL="176514"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1pPr>
            <a:lvl2pPr marL="353028" indent="-182708"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2pPr>
            <a:lvl3pPr marL="529543"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3pPr>
            <a:lvl4pPr marL="696767" indent="-16722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4pPr>
            <a:lvl5pPr marL="873281"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5pPr>
            <a:lvl6pPr marL="2452617"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6pPr>
            <a:lvl7pPr marL="2898548"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7pPr>
            <a:lvl8pPr marL="3344478"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8pPr>
            <a:lvl9pPr marL="3790409"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9pPr>
          </a:lstStyle>
          <a:p>
            <a:pPr marL="0" marR="0" lvl="0" indent="0" algn="ctr" defTabSz="891861" rtl="0" eaLnBrk="1" fontAlgn="auto" latinLnBrk="0" hangingPunct="1">
              <a:spcBef>
                <a:spcPts val="0"/>
              </a:spcBef>
              <a:spcAft>
                <a:spcPts val="0"/>
              </a:spcAft>
              <a:buClr>
                <a:prstClr val="black">
                  <a:lumMod val="75000"/>
                  <a:lumOff val="25000"/>
                </a:prstClr>
              </a:buClr>
              <a:buSzPct val="70000"/>
              <a:buFont typeface="Arial" pitchFamily="34" charset="0"/>
              <a:buNone/>
              <a:tabLst/>
              <a:defRPr/>
            </a:pPr>
            <a:r>
              <a:rPr kumimoji="0" lang="en-US" sz="1200" b="0" i="1" u="none" strike="noStrike" kern="1200" cap="none" spc="0" normalizeH="0" baseline="0" noProof="0" dirty="0">
                <a:ln>
                  <a:noFill/>
                </a:ln>
                <a:solidFill>
                  <a:schemeClr val="tx1"/>
                </a:solidFill>
                <a:effectLst/>
                <a:uLnTx/>
                <a:uFillTx/>
                <a:latin typeface="+mj-lt"/>
                <a:ea typeface="+mn-ea"/>
                <a:cs typeface="+mn-cs"/>
              </a:rPr>
              <a:t>Data and authenticity are ensured using transport layer security, private certificates, and message signing</a:t>
            </a:r>
          </a:p>
        </p:txBody>
      </p:sp>
      <p:sp>
        <p:nvSpPr>
          <p:cNvPr id="41" name="Content Placeholder 2">
            <a:extLst>
              <a:ext uri="{FF2B5EF4-FFF2-40B4-BE49-F238E27FC236}">
                <a16:creationId xmlns:a16="http://schemas.microsoft.com/office/drawing/2014/main" id="{CEEC3F3B-1CCA-4274-A705-5F5F53B42AEE}"/>
              </a:ext>
            </a:extLst>
          </p:cNvPr>
          <p:cNvSpPr txBox="1">
            <a:spLocks/>
          </p:cNvSpPr>
          <p:nvPr/>
        </p:nvSpPr>
        <p:spPr>
          <a:xfrm>
            <a:off x="9241354" y="1672162"/>
            <a:ext cx="2067069" cy="237428"/>
          </a:xfrm>
          <a:prstGeom prst="rect">
            <a:avLst/>
          </a:prstGeom>
        </p:spPr>
        <p:txBody>
          <a:bodyPr vert="horz" lIns="0" tIns="0" rIns="0" bIns="0" rtlCol="0" anchor="ctr" anchorCtr="0">
            <a:noAutofit/>
          </a:bodyPr>
          <a:lstStyle>
            <a:lvl1pPr marL="176514"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1pPr>
            <a:lvl2pPr marL="353028" indent="-182708"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2pPr>
            <a:lvl3pPr marL="529543"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3pPr>
            <a:lvl4pPr marL="696767" indent="-16722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4pPr>
            <a:lvl5pPr marL="873281"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5pPr>
            <a:lvl6pPr marL="2452617"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6pPr>
            <a:lvl7pPr marL="2898548"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7pPr>
            <a:lvl8pPr marL="3344478"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8pPr>
            <a:lvl9pPr marL="3790409"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9pPr>
          </a:lstStyle>
          <a:p>
            <a:pPr marL="0" marR="0" lvl="0" indent="0" algn="ctr" defTabSz="891861" rtl="0" eaLnBrk="1" fontAlgn="auto" latinLnBrk="0" hangingPunct="1">
              <a:spcBef>
                <a:spcPts val="0"/>
              </a:spcBef>
              <a:spcAft>
                <a:spcPts val="0"/>
              </a:spcAft>
              <a:buClr>
                <a:prstClr val="black">
                  <a:lumMod val="75000"/>
                  <a:lumOff val="25000"/>
                </a:prstClr>
              </a:buClr>
              <a:buSzPct val="70000"/>
              <a:buFont typeface="Arial" pitchFamily="34" charset="0"/>
              <a:buNone/>
              <a:tabLst/>
              <a:defRPr/>
            </a:pPr>
            <a:r>
              <a:rPr kumimoji="0" lang="en-US" sz="1500" b="1" i="0" u="none" strike="noStrike" kern="1200" cap="none" spc="0" normalizeH="0" baseline="0" noProof="0" dirty="0">
                <a:ln>
                  <a:noFill/>
                </a:ln>
                <a:solidFill>
                  <a:schemeClr val="tx1"/>
                </a:solidFill>
                <a:effectLst/>
                <a:uLnTx/>
                <a:uFillTx/>
                <a:latin typeface="+mj-lt"/>
                <a:ea typeface="+mn-ea"/>
                <a:cs typeface="+mn-cs"/>
              </a:rPr>
              <a:t>Trusted</a:t>
            </a:r>
          </a:p>
        </p:txBody>
      </p:sp>
      <p:sp>
        <p:nvSpPr>
          <p:cNvPr id="42" name="Content Placeholder 2">
            <a:extLst>
              <a:ext uri="{FF2B5EF4-FFF2-40B4-BE49-F238E27FC236}">
                <a16:creationId xmlns:a16="http://schemas.microsoft.com/office/drawing/2014/main" id="{DE09F00D-2402-4AB1-8ECB-92E5BC55D039}"/>
              </a:ext>
            </a:extLst>
          </p:cNvPr>
          <p:cNvSpPr txBox="1">
            <a:spLocks/>
          </p:cNvSpPr>
          <p:nvPr/>
        </p:nvSpPr>
        <p:spPr>
          <a:xfrm>
            <a:off x="9212518" y="1938343"/>
            <a:ext cx="2124742" cy="883056"/>
          </a:xfrm>
          <a:prstGeom prst="rect">
            <a:avLst/>
          </a:prstGeom>
        </p:spPr>
        <p:txBody>
          <a:bodyPr vert="horz" lIns="0" tIns="0" rIns="0" bIns="0" rtlCol="0" anchor="ctr" anchorCtr="0">
            <a:noAutofit/>
          </a:bodyPr>
          <a:lstStyle>
            <a:defPPr>
              <a:defRPr lang="en-US"/>
            </a:defPPr>
            <a:lvl1pPr indent="0" algn="ctr" defTabSz="891861">
              <a:spcBef>
                <a:spcPts val="195"/>
              </a:spcBef>
              <a:spcAft>
                <a:spcPts val="195"/>
              </a:spcAft>
              <a:buClr>
                <a:schemeClr val="tx1">
                  <a:lumMod val="75000"/>
                  <a:lumOff val="25000"/>
                </a:schemeClr>
              </a:buClr>
              <a:buSzPct val="70000"/>
              <a:buFont typeface="Arial" pitchFamily="34" charset="0"/>
              <a:buNone/>
              <a:defRPr sz="1200" i="1">
                <a:solidFill>
                  <a:schemeClr val="tx1">
                    <a:lumMod val="75000"/>
                    <a:lumOff val="25000"/>
                  </a:schemeClr>
                </a:solidFill>
                <a:latin typeface="EYInterstate Light" panose="02000506000000020004" pitchFamily="2" charset="0"/>
              </a:defRPr>
            </a:lvl1pPr>
            <a:lvl2pPr marL="353028" indent="-182708" defTabSz="891861">
              <a:spcBef>
                <a:spcPts val="195"/>
              </a:spcBef>
              <a:spcAft>
                <a:spcPts val="195"/>
              </a:spcAft>
              <a:buClr>
                <a:schemeClr val="tx1">
                  <a:lumMod val="75000"/>
                  <a:lumOff val="25000"/>
                </a:schemeClr>
              </a:buClr>
              <a:buSzPct val="70000"/>
              <a:buFont typeface="Arial" pitchFamily="34" charset="0"/>
              <a:buChar char="►"/>
              <a:defRPr sz="1026">
                <a:solidFill>
                  <a:schemeClr val="tx1">
                    <a:lumMod val="75000"/>
                    <a:lumOff val="25000"/>
                  </a:schemeClr>
                </a:solidFill>
                <a:latin typeface="EYInterstate Light" panose="02000506000000020004" pitchFamily="2" charset="0"/>
              </a:defRPr>
            </a:lvl2pPr>
            <a:lvl3pPr marL="529543" indent="-176514" defTabSz="891861">
              <a:spcBef>
                <a:spcPts val="195"/>
              </a:spcBef>
              <a:spcAft>
                <a:spcPts val="195"/>
              </a:spcAft>
              <a:buClr>
                <a:schemeClr val="tx1">
                  <a:lumMod val="75000"/>
                  <a:lumOff val="25000"/>
                </a:schemeClr>
              </a:buClr>
              <a:buSzPct val="70000"/>
              <a:buFont typeface="Arial" pitchFamily="34" charset="0"/>
              <a:buChar char="►"/>
              <a:defRPr sz="1026">
                <a:solidFill>
                  <a:schemeClr val="tx1">
                    <a:lumMod val="75000"/>
                    <a:lumOff val="25000"/>
                  </a:schemeClr>
                </a:solidFill>
                <a:latin typeface="EYInterstate Light" panose="02000506000000020004" pitchFamily="2" charset="0"/>
              </a:defRPr>
            </a:lvl3pPr>
            <a:lvl4pPr marL="696767" indent="-167224" defTabSz="891861">
              <a:spcBef>
                <a:spcPts val="195"/>
              </a:spcBef>
              <a:spcAft>
                <a:spcPts val="195"/>
              </a:spcAft>
              <a:buClr>
                <a:schemeClr val="tx1">
                  <a:lumMod val="75000"/>
                  <a:lumOff val="25000"/>
                </a:schemeClr>
              </a:buClr>
              <a:buSzPct val="70000"/>
              <a:buFont typeface="Arial" pitchFamily="34" charset="0"/>
              <a:buChar char="►"/>
              <a:defRPr sz="1026">
                <a:solidFill>
                  <a:schemeClr val="tx1">
                    <a:lumMod val="75000"/>
                    <a:lumOff val="25000"/>
                  </a:schemeClr>
                </a:solidFill>
                <a:latin typeface="EYInterstate Light" panose="02000506000000020004" pitchFamily="2" charset="0"/>
              </a:defRPr>
            </a:lvl4pPr>
            <a:lvl5pPr marL="873281" indent="-176514" defTabSz="891861">
              <a:spcBef>
                <a:spcPts val="195"/>
              </a:spcBef>
              <a:spcAft>
                <a:spcPts val="195"/>
              </a:spcAft>
              <a:buClr>
                <a:schemeClr val="tx1">
                  <a:lumMod val="75000"/>
                  <a:lumOff val="25000"/>
                </a:schemeClr>
              </a:buClr>
              <a:buSzPct val="70000"/>
              <a:buFont typeface="Arial" pitchFamily="34" charset="0"/>
              <a:buChar char="►"/>
              <a:defRPr sz="1026">
                <a:solidFill>
                  <a:schemeClr val="tx1">
                    <a:lumMod val="75000"/>
                    <a:lumOff val="25000"/>
                  </a:schemeClr>
                </a:solidFill>
                <a:latin typeface="EYInterstate Light" panose="02000506000000020004" pitchFamily="2" charset="0"/>
              </a:defRPr>
            </a:lvl5pPr>
            <a:lvl6pPr marL="2452617" indent="-222966" defTabSz="891861">
              <a:spcBef>
                <a:spcPct val="20000"/>
              </a:spcBef>
              <a:buFont typeface="Arial" pitchFamily="34" charset="0"/>
              <a:buChar char="•"/>
              <a:defRPr sz="1967"/>
            </a:lvl6pPr>
            <a:lvl7pPr marL="2898548" indent="-222966" defTabSz="891861">
              <a:spcBef>
                <a:spcPct val="20000"/>
              </a:spcBef>
              <a:buFont typeface="Arial" pitchFamily="34" charset="0"/>
              <a:buChar char="•"/>
              <a:defRPr sz="1967"/>
            </a:lvl7pPr>
            <a:lvl8pPr marL="3344478" indent="-222966" defTabSz="891861">
              <a:spcBef>
                <a:spcPct val="20000"/>
              </a:spcBef>
              <a:buFont typeface="Arial" pitchFamily="34" charset="0"/>
              <a:buChar char="•"/>
              <a:defRPr sz="1967"/>
            </a:lvl8pPr>
            <a:lvl9pPr marL="3790409" indent="-222966" defTabSz="891861">
              <a:spcBef>
                <a:spcPct val="20000"/>
              </a:spcBef>
              <a:buFont typeface="Arial" pitchFamily="34" charset="0"/>
              <a:buChar char="•"/>
              <a:defRPr sz="1967"/>
            </a:lvl9pPr>
          </a:lstStyle>
          <a:p>
            <a:pPr marL="0" marR="0" lvl="0" indent="0" algn="ctr" defTabSz="891861" eaLnBrk="1" fontAlgn="auto" latinLnBrk="0" hangingPunct="1">
              <a:spcBef>
                <a:spcPts val="0"/>
              </a:spcBef>
              <a:spcAft>
                <a:spcPts val="0"/>
              </a:spcAft>
              <a:buClr>
                <a:prstClr val="black">
                  <a:lumMod val="75000"/>
                  <a:lumOff val="25000"/>
                </a:prstClr>
              </a:buClr>
              <a:buSzPct val="70000"/>
              <a:buFont typeface="Arial" pitchFamily="34" charset="0"/>
              <a:buNone/>
              <a:tabLst/>
              <a:defRPr/>
            </a:pPr>
            <a:r>
              <a:rPr kumimoji="0" lang="en-US" sz="1200" b="0" i="1" u="none" strike="noStrike" kern="0" cap="none" spc="0" normalizeH="0" baseline="0" noProof="0" dirty="0">
                <a:ln>
                  <a:noFill/>
                </a:ln>
                <a:solidFill>
                  <a:schemeClr val="tx1"/>
                </a:solidFill>
                <a:effectLst/>
                <a:uLnTx/>
                <a:uFillTx/>
                <a:latin typeface="+mj-lt"/>
              </a:rPr>
              <a:t>Accuracy of all data exchanged via API can be validated on Phixius</a:t>
            </a:r>
          </a:p>
          <a:p>
            <a:pPr marL="0" marR="0" lvl="0" indent="0" algn="ctr" defTabSz="891861" eaLnBrk="1" fontAlgn="auto" latinLnBrk="0" hangingPunct="1">
              <a:spcBef>
                <a:spcPts val="0"/>
              </a:spcBef>
              <a:spcAft>
                <a:spcPts val="0"/>
              </a:spcAft>
              <a:buClr>
                <a:prstClr val="black">
                  <a:lumMod val="75000"/>
                  <a:lumOff val="25000"/>
                </a:prstClr>
              </a:buClr>
              <a:buSzPct val="70000"/>
              <a:buFont typeface="Arial" pitchFamily="34" charset="0"/>
              <a:buNone/>
              <a:tabLst/>
              <a:defRPr/>
            </a:pPr>
            <a:endParaRPr kumimoji="0" lang="en-US" sz="1200" b="0" i="1" u="none" strike="noStrike" kern="0" cap="none" spc="0" normalizeH="0" baseline="0" noProof="0" dirty="0">
              <a:ln>
                <a:noFill/>
              </a:ln>
              <a:solidFill>
                <a:schemeClr val="tx1"/>
              </a:solidFill>
              <a:effectLst/>
              <a:uLnTx/>
              <a:uFillTx/>
              <a:latin typeface="+mj-lt"/>
            </a:endParaRPr>
          </a:p>
        </p:txBody>
      </p:sp>
      <p:sp>
        <p:nvSpPr>
          <p:cNvPr id="43" name="Content Placeholder 2">
            <a:extLst>
              <a:ext uri="{FF2B5EF4-FFF2-40B4-BE49-F238E27FC236}">
                <a16:creationId xmlns:a16="http://schemas.microsoft.com/office/drawing/2014/main" id="{4904BB3F-818E-43D4-ADB7-22BC3C0AD317}"/>
              </a:ext>
            </a:extLst>
          </p:cNvPr>
          <p:cNvSpPr txBox="1">
            <a:spLocks/>
          </p:cNvSpPr>
          <p:nvPr/>
        </p:nvSpPr>
        <p:spPr>
          <a:xfrm>
            <a:off x="4679500" y="5019883"/>
            <a:ext cx="2685856" cy="237428"/>
          </a:xfrm>
          <a:prstGeom prst="rect">
            <a:avLst/>
          </a:prstGeom>
        </p:spPr>
        <p:txBody>
          <a:bodyPr vert="horz" lIns="0" tIns="0" rIns="0" bIns="0" rtlCol="0" anchor="ctr" anchorCtr="0">
            <a:noAutofit/>
          </a:bodyPr>
          <a:lstStyle>
            <a:lvl1pPr marL="176514"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1pPr>
            <a:lvl2pPr marL="353028" indent="-182708"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2pPr>
            <a:lvl3pPr marL="529543"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3pPr>
            <a:lvl4pPr marL="696767" indent="-16722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4pPr>
            <a:lvl5pPr marL="873281"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5pPr>
            <a:lvl6pPr marL="2452617"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6pPr>
            <a:lvl7pPr marL="2898548"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7pPr>
            <a:lvl8pPr marL="3344478"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8pPr>
            <a:lvl9pPr marL="3790409"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9pPr>
          </a:lstStyle>
          <a:p>
            <a:pPr marL="0" marR="0" lvl="0" indent="0" algn="ctr" defTabSz="891861" rtl="0" eaLnBrk="1" fontAlgn="auto" latinLnBrk="0" hangingPunct="1">
              <a:spcBef>
                <a:spcPts val="0"/>
              </a:spcBef>
              <a:spcAft>
                <a:spcPts val="0"/>
              </a:spcAft>
              <a:buClr>
                <a:prstClr val="black">
                  <a:lumMod val="75000"/>
                  <a:lumOff val="25000"/>
                </a:prstClr>
              </a:buClr>
              <a:buSzPct val="70000"/>
              <a:buFont typeface="Arial" pitchFamily="34" charset="0"/>
              <a:buNone/>
              <a:tabLst/>
              <a:defRPr/>
            </a:pPr>
            <a:r>
              <a:rPr kumimoji="0" lang="en-US" sz="1500" b="1" i="0" u="none" strike="noStrike" kern="1200" cap="none" spc="0" normalizeH="0" baseline="0" noProof="0" dirty="0">
                <a:ln>
                  <a:noFill/>
                </a:ln>
                <a:solidFill>
                  <a:schemeClr val="tx1"/>
                </a:solidFill>
                <a:effectLst/>
                <a:uLnTx/>
                <a:uFillTx/>
                <a:latin typeface="+mj-lt"/>
                <a:ea typeface="+mn-ea"/>
                <a:cs typeface="+mn-cs"/>
              </a:rPr>
              <a:t>Private</a:t>
            </a:r>
          </a:p>
        </p:txBody>
      </p:sp>
      <p:sp>
        <p:nvSpPr>
          <p:cNvPr id="44" name="Content Placeholder 2">
            <a:extLst>
              <a:ext uri="{FF2B5EF4-FFF2-40B4-BE49-F238E27FC236}">
                <a16:creationId xmlns:a16="http://schemas.microsoft.com/office/drawing/2014/main" id="{4D29AF22-5D82-44A2-9055-3426645F1C82}"/>
              </a:ext>
            </a:extLst>
          </p:cNvPr>
          <p:cNvSpPr txBox="1">
            <a:spLocks/>
          </p:cNvSpPr>
          <p:nvPr/>
        </p:nvSpPr>
        <p:spPr>
          <a:xfrm>
            <a:off x="4679500" y="5284445"/>
            <a:ext cx="2702706" cy="791236"/>
          </a:xfrm>
          <a:prstGeom prst="rect">
            <a:avLst/>
          </a:prstGeom>
        </p:spPr>
        <p:txBody>
          <a:bodyPr vert="horz" lIns="0" tIns="0" rIns="0" bIns="0" rtlCol="0" anchor="ctr" anchorCtr="0">
            <a:noAutofit/>
          </a:bodyPr>
          <a:lstStyle>
            <a:defPPr>
              <a:defRPr lang="en-US"/>
            </a:defPPr>
            <a:lvl1pPr indent="0" algn="ctr" defTabSz="891861">
              <a:spcBef>
                <a:spcPts val="195"/>
              </a:spcBef>
              <a:spcAft>
                <a:spcPts val="195"/>
              </a:spcAft>
              <a:buClr>
                <a:schemeClr val="tx1">
                  <a:lumMod val="75000"/>
                  <a:lumOff val="25000"/>
                </a:schemeClr>
              </a:buClr>
              <a:buSzPct val="70000"/>
              <a:buFont typeface="Arial" pitchFamily="34" charset="0"/>
              <a:buNone/>
              <a:defRPr sz="1200" i="1">
                <a:solidFill>
                  <a:schemeClr val="tx1">
                    <a:lumMod val="75000"/>
                    <a:lumOff val="25000"/>
                  </a:schemeClr>
                </a:solidFill>
                <a:latin typeface="EYInterstate Light" panose="02000506000000020004" pitchFamily="2" charset="0"/>
              </a:defRPr>
            </a:lvl1pPr>
            <a:lvl2pPr marL="353028" indent="-182708" defTabSz="891861">
              <a:spcBef>
                <a:spcPts val="195"/>
              </a:spcBef>
              <a:spcAft>
                <a:spcPts val="195"/>
              </a:spcAft>
              <a:buClr>
                <a:schemeClr val="tx1">
                  <a:lumMod val="75000"/>
                  <a:lumOff val="25000"/>
                </a:schemeClr>
              </a:buClr>
              <a:buSzPct val="70000"/>
              <a:buFont typeface="Arial" pitchFamily="34" charset="0"/>
              <a:buChar char="►"/>
              <a:defRPr sz="1026">
                <a:solidFill>
                  <a:schemeClr val="tx1">
                    <a:lumMod val="75000"/>
                    <a:lumOff val="25000"/>
                  </a:schemeClr>
                </a:solidFill>
                <a:latin typeface="EYInterstate Light" panose="02000506000000020004" pitchFamily="2" charset="0"/>
              </a:defRPr>
            </a:lvl2pPr>
            <a:lvl3pPr marL="529543" indent="-176514" defTabSz="891861">
              <a:spcBef>
                <a:spcPts val="195"/>
              </a:spcBef>
              <a:spcAft>
                <a:spcPts val="195"/>
              </a:spcAft>
              <a:buClr>
                <a:schemeClr val="tx1">
                  <a:lumMod val="75000"/>
                  <a:lumOff val="25000"/>
                </a:schemeClr>
              </a:buClr>
              <a:buSzPct val="70000"/>
              <a:buFont typeface="Arial" pitchFamily="34" charset="0"/>
              <a:buChar char="►"/>
              <a:defRPr sz="1026">
                <a:solidFill>
                  <a:schemeClr val="tx1">
                    <a:lumMod val="75000"/>
                    <a:lumOff val="25000"/>
                  </a:schemeClr>
                </a:solidFill>
                <a:latin typeface="EYInterstate Light" panose="02000506000000020004" pitchFamily="2" charset="0"/>
              </a:defRPr>
            </a:lvl3pPr>
            <a:lvl4pPr marL="696767" indent="-167224" defTabSz="891861">
              <a:spcBef>
                <a:spcPts val="195"/>
              </a:spcBef>
              <a:spcAft>
                <a:spcPts val="195"/>
              </a:spcAft>
              <a:buClr>
                <a:schemeClr val="tx1">
                  <a:lumMod val="75000"/>
                  <a:lumOff val="25000"/>
                </a:schemeClr>
              </a:buClr>
              <a:buSzPct val="70000"/>
              <a:buFont typeface="Arial" pitchFamily="34" charset="0"/>
              <a:buChar char="►"/>
              <a:defRPr sz="1026">
                <a:solidFill>
                  <a:schemeClr val="tx1">
                    <a:lumMod val="75000"/>
                    <a:lumOff val="25000"/>
                  </a:schemeClr>
                </a:solidFill>
                <a:latin typeface="EYInterstate Light" panose="02000506000000020004" pitchFamily="2" charset="0"/>
              </a:defRPr>
            </a:lvl4pPr>
            <a:lvl5pPr marL="873281" indent="-176514" defTabSz="891861">
              <a:spcBef>
                <a:spcPts val="195"/>
              </a:spcBef>
              <a:spcAft>
                <a:spcPts val="195"/>
              </a:spcAft>
              <a:buClr>
                <a:schemeClr val="tx1">
                  <a:lumMod val="75000"/>
                  <a:lumOff val="25000"/>
                </a:schemeClr>
              </a:buClr>
              <a:buSzPct val="70000"/>
              <a:buFont typeface="Arial" pitchFamily="34" charset="0"/>
              <a:buChar char="►"/>
              <a:defRPr sz="1026">
                <a:solidFill>
                  <a:schemeClr val="tx1">
                    <a:lumMod val="75000"/>
                    <a:lumOff val="25000"/>
                  </a:schemeClr>
                </a:solidFill>
                <a:latin typeface="EYInterstate Light" panose="02000506000000020004" pitchFamily="2" charset="0"/>
              </a:defRPr>
            </a:lvl5pPr>
            <a:lvl6pPr marL="2452617" indent="-222966" defTabSz="891861">
              <a:spcBef>
                <a:spcPct val="20000"/>
              </a:spcBef>
              <a:buFont typeface="Arial" pitchFamily="34" charset="0"/>
              <a:buChar char="•"/>
              <a:defRPr sz="1967"/>
            </a:lvl6pPr>
            <a:lvl7pPr marL="2898548" indent="-222966" defTabSz="891861">
              <a:spcBef>
                <a:spcPct val="20000"/>
              </a:spcBef>
              <a:buFont typeface="Arial" pitchFamily="34" charset="0"/>
              <a:buChar char="•"/>
              <a:defRPr sz="1967"/>
            </a:lvl7pPr>
            <a:lvl8pPr marL="3344478" indent="-222966" defTabSz="891861">
              <a:spcBef>
                <a:spcPct val="20000"/>
              </a:spcBef>
              <a:buFont typeface="Arial" pitchFamily="34" charset="0"/>
              <a:buChar char="•"/>
              <a:defRPr sz="1967"/>
            </a:lvl8pPr>
            <a:lvl9pPr marL="3790409" indent="-222966" defTabSz="891861">
              <a:spcBef>
                <a:spcPct val="20000"/>
              </a:spcBef>
              <a:buFont typeface="Arial" pitchFamily="34" charset="0"/>
              <a:buChar char="•"/>
              <a:defRPr sz="1967"/>
            </a:lvl9pPr>
          </a:lstStyle>
          <a:p>
            <a:pPr marL="0" marR="0" lvl="0" indent="0" algn="ctr" defTabSz="891861" eaLnBrk="1" fontAlgn="auto" latinLnBrk="0" hangingPunct="1">
              <a:spcBef>
                <a:spcPts val="0"/>
              </a:spcBef>
              <a:spcAft>
                <a:spcPts val="0"/>
              </a:spcAft>
              <a:buClr>
                <a:prstClr val="black">
                  <a:lumMod val="75000"/>
                  <a:lumOff val="25000"/>
                </a:prstClr>
              </a:buClr>
              <a:buSzPct val="70000"/>
              <a:buFont typeface="Arial" pitchFamily="34" charset="0"/>
              <a:buNone/>
              <a:tabLst/>
              <a:defRPr/>
            </a:pPr>
            <a:r>
              <a:rPr kumimoji="0" lang="en-US" sz="1200" b="0" i="1" u="none" strike="noStrike" kern="0" cap="none" spc="0" normalizeH="0" baseline="0" noProof="0" dirty="0">
                <a:ln>
                  <a:noFill/>
                </a:ln>
                <a:solidFill>
                  <a:schemeClr val="tx1"/>
                </a:solidFill>
                <a:effectLst/>
                <a:uLnTx/>
                <a:uFillTx/>
                <a:latin typeface="+mj-lt"/>
              </a:rPr>
              <a:t>Each participant can only see interactions and information that is relevant and permissioned to them, and there is no central data store</a:t>
            </a:r>
          </a:p>
        </p:txBody>
      </p:sp>
      <p:grpSp>
        <p:nvGrpSpPr>
          <p:cNvPr id="45" name="Group 44">
            <a:extLst>
              <a:ext uri="{FF2B5EF4-FFF2-40B4-BE49-F238E27FC236}">
                <a16:creationId xmlns:a16="http://schemas.microsoft.com/office/drawing/2014/main" id="{98A19670-CB7C-4B70-8DCE-839BA5A0CD05}"/>
              </a:ext>
            </a:extLst>
          </p:cNvPr>
          <p:cNvGrpSpPr/>
          <p:nvPr/>
        </p:nvGrpSpPr>
        <p:grpSpPr>
          <a:xfrm>
            <a:off x="4375815" y="3324554"/>
            <a:ext cx="499328" cy="767737"/>
            <a:chOff x="9421168" y="7287654"/>
            <a:chExt cx="499328" cy="686264"/>
          </a:xfrm>
        </p:grpSpPr>
        <p:sp>
          <p:nvSpPr>
            <p:cNvPr id="62" name="TextBox 61">
              <a:extLst>
                <a:ext uri="{FF2B5EF4-FFF2-40B4-BE49-F238E27FC236}">
                  <a16:creationId xmlns:a16="http://schemas.microsoft.com/office/drawing/2014/main" id="{BE055F9F-DEF4-4FB1-82EB-91698AFCF0EC}"/>
                </a:ext>
              </a:extLst>
            </p:cNvPr>
            <p:cNvSpPr txBox="1"/>
            <p:nvPr/>
          </p:nvSpPr>
          <p:spPr>
            <a:xfrm>
              <a:off x="9423442" y="7775835"/>
              <a:ext cx="497054" cy="198083"/>
            </a:xfrm>
            <a:prstGeom prst="rect">
              <a:avLst/>
            </a:prstGeom>
            <a:solidFill>
              <a:sysClr val="window" lastClr="FFFFFF"/>
            </a:solidFill>
          </p:spPr>
          <p:txBody>
            <a:bodyPr wrap="square" lIns="0" tIns="36576" rIns="0" bIns="0" rtlCol="0" anchor="ctr">
              <a:spAutoFit/>
            </a:bodyPr>
            <a:lstStyle/>
            <a:p>
              <a:pPr marL="0" marR="0" lvl="0" indent="0" algn="ctr" defTabSz="914400" eaLnBrk="1" fontAlgn="auto" latinLnBrk="0" hangingPunct="1">
                <a:buClr>
                  <a:srgbClr val="ED7D31"/>
                </a:buClr>
                <a:buSzPct val="70000"/>
                <a:buFontTx/>
                <a:buNone/>
                <a:tabLst/>
                <a:defRPr/>
              </a:pPr>
              <a:r>
                <a:rPr kumimoji="0" lang="en-US" sz="1200" b="1" i="0" u="none" strike="noStrike" kern="0" cap="none" spc="0" normalizeH="0" baseline="0" noProof="0" dirty="0">
                  <a:ln>
                    <a:noFill/>
                  </a:ln>
                  <a:effectLst/>
                  <a:uLnTx/>
                  <a:uFillTx/>
                  <a:latin typeface="+mj-lt"/>
                </a:rPr>
                <a:t>CSP A</a:t>
              </a:r>
            </a:p>
          </p:txBody>
        </p:sp>
        <p:sp>
          <p:nvSpPr>
            <p:cNvPr id="63" name="Rectangle 62">
              <a:extLst>
                <a:ext uri="{FF2B5EF4-FFF2-40B4-BE49-F238E27FC236}">
                  <a16:creationId xmlns:a16="http://schemas.microsoft.com/office/drawing/2014/main" id="{38675029-718B-4D96-8F24-08188A6E3A1D}"/>
                </a:ext>
              </a:extLst>
            </p:cNvPr>
            <p:cNvSpPr/>
            <p:nvPr/>
          </p:nvSpPr>
          <p:spPr bwMode="auto">
            <a:xfrm>
              <a:off x="9421168" y="7290901"/>
              <a:ext cx="492070" cy="507212"/>
            </a:xfrm>
            <a:prstGeom prst="rect">
              <a:avLst/>
            </a:prstGeom>
            <a:solidFill>
              <a:sysClr val="window" lastClr="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0" fontAlgn="base" latinLnBrk="0" hangingPunct="0">
                <a:buClrTx/>
                <a:buSzTx/>
                <a:buFontTx/>
                <a:buNone/>
                <a:tabLst/>
                <a:defRPr/>
              </a:pPr>
              <a:endParaRPr kumimoji="0" lang="en-US" sz="2400" b="0" i="0" u="none" strike="noStrike" kern="0" cap="none" spc="0" normalizeH="0" baseline="0" noProof="0" dirty="0">
                <a:ln>
                  <a:noFill/>
                </a:ln>
                <a:effectLst/>
                <a:uLnTx/>
                <a:uFillTx/>
                <a:latin typeface="+mj-lt"/>
              </a:endParaRPr>
            </a:p>
          </p:txBody>
        </p:sp>
        <p:sp>
          <p:nvSpPr>
            <p:cNvPr id="64" name="Freeform 364">
              <a:extLst>
                <a:ext uri="{FF2B5EF4-FFF2-40B4-BE49-F238E27FC236}">
                  <a16:creationId xmlns:a16="http://schemas.microsoft.com/office/drawing/2014/main" id="{B31DDA27-DA4F-4D55-BEF2-2DCCD3A1EF6E}"/>
                </a:ext>
              </a:extLst>
            </p:cNvPr>
            <p:cNvSpPr>
              <a:spLocks noEditPoints="1"/>
            </p:cNvSpPr>
            <p:nvPr/>
          </p:nvSpPr>
          <p:spPr bwMode="auto">
            <a:xfrm>
              <a:off x="9457383" y="7287654"/>
              <a:ext cx="430906" cy="493520"/>
            </a:xfrm>
            <a:custGeom>
              <a:avLst/>
              <a:gdLst>
                <a:gd name="T0" fmla="*/ 91 w 182"/>
                <a:gd name="T1" fmla="*/ 0 h 170"/>
                <a:gd name="T2" fmla="*/ 182 w 182"/>
                <a:gd name="T3" fmla="*/ 37 h 170"/>
                <a:gd name="T4" fmla="*/ 182 w 182"/>
                <a:gd name="T5" fmla="*/ 49 h 170"/>
                <a:gd name="T6" fmla="*/ 169 w 182"/>
                <a:gd name="T7" fmla="*/ 49 h 170"/>
                <a:gd name="T8" fmla="*/ 167 w 182"/>
                <a:gd name="T9" fmla="*/ 53 h 170"/>
                <a:gd name="T10" fmla="*/ 163 w 182"/>
                <a:gd name="T11" fmla="*/ 55 h 170"/>
                <a:gd name="T12" fmla="*/ 19 w 182"/>
                <a:gd name="T13" fmla="*/ 55 h 170"/>
                <a:gd name="T14" fmla="*/ 14 w 182"/>
                <a:gd name="T15" fmla="*/ 53 h 170"/>
                <a:gd name="T16" fmla="*/ 12 w 182"/>
                <a:gd name="T17" fmla="*/ 49 h 170"/>
                <a:gd name="T18" fmla="*/ 0 w 182"/>
                <a:gd name="T19" fmla="*/ 49 h 170"/>
                <a:gd name="T20" fmla="*/ 0 w 182"/>
                <a:gd name="T21" fmla="*/ 37 h 170"/>
                <a:gd name="T22" fmla="*/ 91 w 182"/>
                <a:gd name="T23" fmla="*/ 0 h 170"/>
                <a:gd name="T24" fmla="*/ 175 w 182"/>
                <a:gd name="T25" fmla="*/ 151 h 170"/>
                <a:gd name="T26" fmla="*/ 180 w 182"/>
                <a:gd name="T27" fmla="*/ 153 h 170"/>
                <a:gd name="T28" fmla="*/ 182 w 182"/>
                <a:gd name="T29" fmla="*/ 158 h 170"/>
                <a:gd name="T30" fmla="*/ 182 w 182"/>
                <a:gd name="T31" fmla="*/ 170 h 170"/>
                <a:gd name="T32" fmla="*/ 0 w 182"/>
                <a:gd name="T33" fmla="*/ 170 h 170"/>
                <a:gd name="T34" fmla="*/ 0 w 182"/>
                <a:gd name="T35" fmla="*/ 158 h 170"/>
                <a:gd name="T36" fmla="*/ 2 w 182"/>
                <a:gd name="T37" fmla="*/ 153 h 170"/>
                <a:gd name="T38" fmla="*/ 7 w 182"/>
                <a:gd name="T39" fmla="*/ 151 h 170"/>
                <a:gd name="T40" fmla="*/ 175 w 182"/>
                <a:gd name="T41" fmla="*/ 151 h 170"/>
                <a:gd name="T42" fmla="*/ 24 w 182"/>
                <a:gd name="T43" fmla="*/ 61 h 170"/>
                <a:gd name="T44" fmla="*/ 48 w 182"/>
                <a:gd name="T45" fmla="*/ 61 h 170"/>
                <a:gd name="T46" fmla="*/ 48 w 182"/>
                <a:gd name="T47" fmla="*/ 133 h 170"/>
                <a:gd name="T48" fmla="*/ 61 w 182"/>
                <a:gd name="T49" fmla="*/ 133 h 170"/>
                <a:gd name="T50" fmla="*/ 61 w 182"/>
                <a:gd name="T51" fmla="*/ 61 h 170"/>
                <a:gd name="T52" fmla="*/ 85 w 182"/>
                <a:gd name="T53" fmla="*/ 61 h 170"/>
                <a:gd name="T54" fmla="*/ 85 w 182"/>
                <a:gd name="T55" fmla="*/ 133 h 170"/>
                <a:gd name="T56" fmla="*/ 97 w 182"/>
                <a:gd name="T57" fmla="*/ 133 h 170"/>
                <a:gd name="T58" fmla="*/ 97 w 182"/>
                <a:gd name="T59" fmla="*/ 61 h 170"/>
                <a:gd name="T60" fmla="*/ 121 w 182"/>
                <a:gd name="T61" fmla="*/ 61 h 170"/>
                <a:gd name="T62" fmla="*/ 121 w 182"/>
                <a:gd name="T63" fmla="*/ 133 h 170"/>
                <a:gd name="T64" fmla="*/ 133 w 182"/>
                <a:gd name="T65" fmla="*/ 133 h 170"/>
                <a:gd name="T66" fmla="*/ 133 w 182"/>
                <a:gd name="T67" fmla="*/ 61 h 170"/>
                <a:gd name="T68" fmla="*/ 157 w 182"/>
                <a:gd name="T69" fmla="*/ 61 h 170"/>
                <a:gd name="T70" fmla="*/ 157 w 182"/>
                <a:gd name="T71" fmla="*/ 133 h 170"/>
                <a:gd name="T72" fmla="*/ 163 w 182"/>
                <a:gd name="T73" fmla="*/ 133 h 170"/>
                <a:gd name="T74" fmla="*/ 167 w 182"/>
                <a:gd name="T75" fmla="*/ 135 h 170"/>
                <a:gd name="T76" fmla="*/ 169 w 182"/>
                <a:gd name="T77" fmla="*/ 139 h 170"/>
                <a:gd name="T78" fmla="*/ 169 w 182"/>
                <a:gd name="T79" fmla="*/ 145 h 170"/>
                <a:gd name="T80" fmla="*/ 12 w 182"/>
                <a:gd name="T81" fmla="*/ 145 h 170"/>
                <a:gd name="T82" fmla="*/ 12 w 182"/>
                <a:gd name="T83" fmla="*/ 139 h 170"/>
                <a:gd name="T84" fmla="*/ 14 w 182"/>
                <a:gd name="T85" fmla="*/ 135 h 170"/>
                <a:gd name="T86" fmla="*/ 19 w 182"/>
                <a:gd name="T87" fmla="*/ 133 h 170"/>
                <a:gd name="T88" fmla="*/ 24 w 182"/>
                <a:gd name="T89" fmla="*/ 133 h 170"/>
                <a:gd name="T90" fmla="*/ 24 w 182"/>
                <a:gd name="T91" fmla="*/ 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70">
                  <a:moveTo>
                    <a:pt x="91" y="0"/>
                  </a:moveTo>
                  <a:cubicBezTo>
                    <a:pt x="182" y="37"/>
                    <a:pt x="182" y="37"/>
                    <a:pt x="182" y="37"/>
                  </a:cubicBezTo>
                  <a:cubicBezTo>
                    <a:pt x="182" y="49"/>
                    <a:pt x="182" y="49"/>
                    <a:pt x="182" y="49"/>
                  </a:cubicBezTo>
                  <a:cubicBezTo>
                    <a:pt x="169" y="49"/>
                    <a:pt x="169" y="49"/>
                    <a:pt x="169" y="49"/>
                  </a:cubicBezTo>
                  <a:cubicBezTo>
                    <a:pt x="169" y="50"/>
                    <a:pt x="169" y="52"/>
                    <a:pt x="167" y="53"/>
                  </a:cubicBezTo>
                  <a:cubicBezTo>
                    <a:pt x="166" y="54"/>
                    <a:pt x="165" y="55"/>
                    <a:pt x="163" y="55"/>
                  </a:cubicBezTo>
                  <a:cubicBezTo>
                    <a:pt x="19" y="55"/>
                    <a:pt x="19" y="55"/>
                    <a:pt x="19" y="55"/>
                  </a:cubicBezTo>
                  <a:cubicBezTo>
                    <a:pt x="17" y="55"/>
                    <a:pt x="15" y="54"/>
                    <a:pt x="14" y="53"/>
                  </a:cubicBezTo>
                  <a:cubicBezTo>
                    <a:pt x="13" y="52"/>
                    <a:pt x="12" y="50"/>
                    <a:pt x="12" y="49"/>
                  </a:cubicBezTo>
                  <a:cubicBezTo>
                    <a:pt x="0" y="49"/>
                    <a:pt x="0" y="49"/>
                    <a:pt x="0" y="49"/>
                  </a:cubicBezTo>
                  <a:cubicBezTo>
                    <a:pt x="0" y="37"/>
                    <a:pt x="0" y="37"/>
                    <a:pt x="0" y="37"/>
                  </a:cubicBezTo>
                  <a:lnTo>
                    <a:pt x="91" y="0"/>
                  </a:lnTo>
                  <a:close/>
                  <a:moveTo>
                    <a:pt x="175" y="151"/>
                  </a:moveTo>
                  <a:cubicBezTo>
                    <a:pt x="177" y="151"/>
                    <a:pt x="178" y="152"/>
                    <a:pt x="180" y="153"/>
                  </a:cubicBezTo>
                  <a:cubicBezTo>
                    <a:pt x="181" y="154"/>
                    <a:pt x="182" y="156"/>
                    <a:pt x="182" y="158"/>
                  </a:cubicBezTo>
                  <a:cubicBezTo>
                    <a:pt x="182" y="170"/>
                    <a:pt x="182" y="170"/>
                    <a:pt x="182" y="170"/>
                  </a:cubicBezTo>
                  <a:cubicBezTo>
                    <a:pt x="0" y="170"/>
                    <a:pt x="0" y="170"/>
                    <a:pt x="0" y="170"/>
                  </a:cubicBezTo>
                  <a:cubicBezTo>
                    <a:pt x="0" y="158"/>
                    <a:pt x="0" y="158"/>
                    <a:pt x="0" y="158"/>
                  </a:cubicBezTo>
                  <a:cubicBezTo>
                    <a:pt x="0" y="156"/>
                    <a:pt x="1" y="154"/>
                    <a:pt x="2" y="153"/>
                  </a:cubicBezTo>
                  <a:cubicBezTo>
                    <a:pt x="3" y="152"/>
                    <a:pt x="5" y="151"/>
                    <a:pt x="7" y="151"/>
                  </a:cubicBezTo>
                  <a:lnTo>
                    <a:pt x="175" y="151"/>
                  </a:lnTo>
                  <a:close/>
                  <a:moveTo>
                    <a:pt x="24" y="61"/>
                  </a:moveTo>
                  <a:cubicBezTo>
                    <a:pt x="48" y="61"/>
                    <a:pt x="48" y="61"/>
                    <a:pt x="48" y="61"/>
                  </a:cubicBezTo>
                  <a:cubicBezTo>
                    <a:pt x="48" y="133"/>
                    <a:pt x="48" y="133"/>
                    <a:pt x="48" y="133"/>
                  </a:cubicBezTo>
                  <a:cubicBezTo>
                    <a:pt x="61" y="133"/>
                    <a:pt x="61" y="133"/>
                    <a:pt x="61" y="133"/>
                  </a:cubicBezTo>
                  <a:cubicBezTo>
                    <a:pt x="61" y="61"/>
                    <a:pt x="61" y="61"/>
                    <a:pt x="61" y="61"/>
                  </a:cubicBezTo>
                  <a:cubicBezTo>
                    <a:pt x="85" y="61"/>
                    <a:pt x="85" y="61"/>
                    <a:pt x="85" y="61"/>
                  </a:cubicBezTo>
                  <a:cubicBezTo>
                    <a:pt x="85" y="133"/>
                    <a:pt x="85" y="133"/>
                    <a:pt x="85" y="133"/>
                  </a:cubicBezTo>
                  <a:cubicBezTo>
                    <a:pt x="97" y="133"/>
                    <a:pt x="97" y="133"/>
                    <a:pt x="97" y="133"/>
                  </a:cubicBezTo>
                  <a:cubicBezTo>
                    <a:pt x="97" y="61"/>
                    <a:pt x="97" y="61"/>
                    <a:pt x="97" y="61"/>
                  </a:cubicBezTo>
                  <a:cubicBezTo>
                    <a:pt x="121" y="61"/>
                    <a:pt x="121" y="61"/>
                    <a:pt x="121" y="61"/>
                  </a:cubicBezTo>
                  <a:cubicBezTo>
                    <a:pt x="121" y="133"/>
                    <a:pt x="121" y="133"/>
                    <a:pt x="121" y="133"/>
                  </a:cubicBezTo>
                  <a:cubicBezTo>
                    <a:pt x="133" y="133"/>
                    <a:pt x="133" y="133"/>
                    <a:pt x="133" y="133"/>
                  </a:cubicBezTo>
                  <a:cubicBezTo>
                    <a:pt x="133" y="61"/>
                    <a:pt x="133" y="61"/>
                    <a:pt x="133" y="61"/>
                  </a:cubicBezTo>
                  <a:cubicBezTo>
                    <a:pt x="157" y="61"/>
                    <a:pt x="157" y="61"/>
                    <a:pt x="157" y="61"/>
                  </a:cubicBezTo>
                  <a:cubicBezTo>
                    <a:pt x="157" y="133"/>
                    <a:pt x="157" y="133"/>
                    <a:pt x="157" y="133"/>
                  </a:cubicBezTo>
                  <a:cubicBezTo>
                    <a:pt x="163" y="133"/>
                    <a:pt x="163" y="133"/>
                    <a:pt x="163" y="133"/>
                  </a:cubicBezTo>
                  <a:cubicBezTo>
                    <a:pt x="165" y="133"/>
                    <a:pt x="166" y="134"/>
                    <a:pt x="167" y="135"/>
                  </a:cubicBezTo>
                  <a:cubicBezTo>
                    <a:pt x="169" y="136"/>
                    <a:pt x="169" y="138"/>
                    <a:pt x="169" y="139"/>
                  </a:cubicBezTo>
                  <a:cubicBezTo>
                    <a:pt x="169" y="145"/>
                    <a:pt x="169" y="145"/>
                    <a:pt x="169" y="145"/>
                  </a:cubicBezTo>
                  <a:cubicBezTo>
                    <a:pt x="12" y="145"/>
                    <a:pt x="12" y="145"/>
                    <a:pt x="12" y="145"/>
                  </a:cubicBezTo>
                  <a:cubicBezTo>
                    <a:pt x="12" y="139"/>
                    <a:pt x="12" y="139"/>
                    <a:pt x="12" y="139"/>
                  </a:cubicBezTo>
                  <a:cubicBezTo>
                    <a:pt x="12" y="138"/>
                    <a:pt x="13" y="136"/>
                    <a:pt x="14" y="135"/>
                  </a:cubicBezTo>
                  <a:cubicBezTo>
                    <a:pt x="15" y="134"/>
                    <a:pt x="17" y="133"/>
                    <a:pt x="19" y="133"/>
                  </a:cubicBezTo>
                  <a:cubicBezTo>
                    <a:pt x="24" y="133"/>
                    <a:pt x="24" y="133"/>
                    <a:pt x="24" y="133"/>
                  </a:cubicBezTo>
                  <a:lnTo>
                    <a:pt x="24" y="61"/>
                  </a:lnTo>
                  <a:close/>
                </a:path>
              </a:pathLst>
            </a:custGeom>
            <a:solidFill>
              <a:schemeClr val="tx2"/>
            </a:solidFill>
            <a:ln>
              <a:noFill/>
            </a:ln>
          </p:spPr>
          <p:txBody>
            <a:bodyPr/>
            <a:lstStyle/>
            <a:p>
              <a:pPr marL="0" marR="0" lvl="0" indent="0" defTabSz="1536192" eaLnBrk="1" fontAlgn="auto" latinLnBrk="0" hangingPunct="1">
                <a:buClrTx/>
                <a:buSzTx/>
                <a:buFontTx/>
                <a:buNone/>
                <a:tabLst/>
                <a:defRPr/>
              </a:pPr>
              <a:endParaRPr kumimoji="0" lang="en-US" sz="2000" b="0" i="0" u="none" strike="noStrike" kern="0" cap="none" spc="0" normalizeH="0" baseline="0" noProof="0" dirty="0">
                <a:ln>
                  <a:noFill/>
                </a:ln>
                <a:effectLst/>
                <a:uLnTx/>
                <a:uFillTx/>
                <a:latin typeface="+mj-lt"/>
              </a:endParaRPr>
            </a:p>
          </p:txBody>
        </p:sp>
      </p:grpSp>
      <p:cxnSp>
        <p:nvCxnSpPr>
          <p:cNvPr id="46" name="Straight Arrow Connector 45">
            <a:extLst>
              <a:ext uri="{FF2B5EF4-FFF2-40B4-BE49-F238E27FC236}">
                <a16:creationId xmlns:a16="http://schemas.microsoft.com/office/drawing/2014/main" id="{788758F5-ACF5-49E8-AF7D-0BF83E2DEC70}"/>
              </a:ext>
            </a:extLst>
          </p:cNvPr>
          <p:cNvCxnSpPr>
            <a:cxnSpLocks/>
          </p:cNvCxnSpPr>
          <p:nvPr/>
        </p:nvCxnSpPr>
        <p:spPr>
          <a:xfrm>
            <a:off x="7534798" y="3597779"/>
            <a:ext cx="1371600" cy="0"/>
          </a:xfrm>
          <a:prstGeom prst="straightConnector1">
            <a:avLst/>
          </a:prstGeom>
          <a:noFill/>
          <a:ln w="28575" cap="flat" cmpd="sng" algn="ctr">
            <a:solidFill>
              <a:schemeClr val="tx2"/>
            </a:solidFill>
            <a:prstDash val="solid"/>
            <a:miter lim="800000"/>
            <a:headEnd type="triangle"/>
            <a:tailEnd type="triangle"/>
          </a:ln>
          <a:effectLst/>
        </p:spPr>
      </p:cxnSp>
      <p:cxnSp>
        <p:nvCxnSpPr>
          <p:cNvPr id="47" name="Straight Arrow Connector 46">
            <a:extLst>
              <a:ext uri="{FF2B5EF4-FFF2-40B4-BE49-F238E27FC236}">
                <a16:creationId xmlns:a16="http://schemas.microsoft.com/office/drawing/2014/main" id="{8C0B1601-77BD-42F3-AC2D-3B94B1D78066}"/>
              </a:ext>
            </a:extLst>
          </p:cNvPr>
          <p:cNvCxnSpPr>
            <a:cxnSpLocks/>
          </p:cNvCxnSpPr>
          <p:nvPr/>
        </p:nvCxnSpPr>
        <p:spPr>
          <a:xfrm>
            <a:off x="3015281" y="3600613"/>
            <a:ext cx="1371600" cy="0"/>
          </a:xfrm>
          <a:prstGeom prst="straightConnector1">
            <a:avLst/>
          </a:prstGeom>
          <a:noFill/>
          <a:ln w="28575" cap="flat" cmpd="sng" algn="ctr">
            <a:solidFill>
              <a:schemeClr val="tx2"/>
            </a:solidFill>
            <a:prstDash val="solid"/>
            <a:miter lim="800000"/>
            <a:headEnd type="triangle"/>
            <a:tailEnd type="triangle"/>
          </a:ln>
          <a:effectLst/>
        </p:spPr>
      </p:cxnSp>
      <p:grpSp>
        <p:nvGrpSpPr>
          <p:cNvPr id="48" name="Group 47">
            <a:extLst>
              <a:ext uri="{FF2B5EF4-FFF2-40B4-BE49-F238E27FC236}">
                <a16:creationId xmlns:a16="http://schemas.microsoft.com/office/drawing/2014/main" id="{3BF65E09-61A8-4DEC-87D8-4E0F9A4AD852}"/>
              </a:ext>
            </a:extLst>
          </p:cNvPr>
          <p:cNvGrpSpPr/>
          <p:nvPr/>
        </p:nvGrpSpPr>
        <p:grpSpPr>
          <a:xfrm>
            <a:off x="8771882" y="3058019"/>
            <a:ext cx="921321" cy="1118857"/>
            <a:chOff x="8156864" y="6939556"/>
            <a:chExt cx="830579" cy="1049397"/>
          </a:xfrm>
        </p:grpSpPr>
        <p:sp>
          <p:nvSpPr>
            <p:cNvPr id="60" name="Freeform 384">
              <a:extLst>
                <a:ext uri="{FF2B5EF4-FFF2-40B4-BE49-F238E27FC236}">
                  <a16:creationId xmlns:a16="http://schemas.microsoft.com/office/drawing/2014/main" id="{F2AB472C-8E7D-4CAB-B521-A282B957C8EF}"/>
                </a:ext>
              </a:extLst>
            </p:cNvPr>
            <p:cNvSpPr>
              <a:spLocks noEditPoints="1"/>
            </p:cNvSpPr>
            <p:nvPr/>
          </p:nvSpPr>
          <p:spPr bwMode="auto">
            <a:xfrm>
              <a:off x="8331586" y="6939556"/>
              <a:ext cx="512752" cy="828235"/>
            </a:xfrm>
            <a:custGeom>
              <a:avLst/>
              <a:gdLst>
                <a:gd name="T0" fmla="*/ 6 w 133"/>
                <a:gd name="T1" fmla="*/ 170 h 170"/>
                <a:gd name="T2" fmla="*/ 6 w 133"/>
                <a:gd name="T3" fmla="*/ 0 h 170"/>
                <a:gd name="T4" fmla="*/ 121 w 133"/>
                <a:gd name="T5" fmla="*/ 158 h 170"/>
                <a:gd name="T6" fmla="*/ 48 w 133"/>
                <a:gd name="T7" fmla="*/ 136 h 170"/>
                <a:gd name="T8" fmla="*/ 84 w 133"/>
                <a:gd name="T9" fmla="*/ 136 h 170"/>
                <a:gd name="T10" fmla="*/ 33 w 133"/>
                <a:gd name="T11" fmla="*/ 37 h 170"/>
                <a:gd name="T12" fmla="*/ 25 w 133"/>
                <a:gd name="T13" fmla="*/ 25 h 170"/>
                <a:gd name="T14" fmla="*/ 36 w 133"/>
                <a:gd name="T15" fmla="*/ 52 h 170"/>
                <a:gd name="T16" fmla="*/ 25 w 133"/>
                <a:gd name="T17" fmla="*/ 60 h 170"/>
                <a:gd name="T18" fmla="*/ 33 w 133"/>
                <a:gd name="T19" fmla="*/ 49 h 170"/>
                <a:gd name="T20" fmla="*/ 35 w 133"/>
                <a:gd name="T21" fmla="*/ 84 h 170"/>
                <a:gd name="T22" fmla="*/ 24 w 133"/>
                <a:gd name="T23" fmla="*/ 76 h 170"/>
                <a:gd name="T24" fmla="*/ 36 w 133"/>
                <a:gd name="T25" fmla="*/ 76 h 170"/>
                <a:gd name="T26" fmla="*/ 27 w 133"/>
                <a:gd name="T27" fmla="*/ 109 h 170"/>
                <a:gd name="T28" fmla="*/ 27 w 133"/>
                <a:gd name="T29" fmla="*/ 97 h 170"/>
                <a:gd name="T30" fmla="*/ 36 w 133"/>
                <a:gd name="T31" fmla="*/ 130 h 170"/>
                <a:gd name="T32" fmla="*/ 24 w 133"/>
                <a:gd name="T33" fmla="*/ 130 h 170"/>
                <a:gd name="T34" fmla="*/ 35 w 133"/>
                <a:gd name="T35" fmla="*/ 122 h 170"/>
                <a:gd name="T36" fmla="*/ 57 w 133"/>
                <a:gd name="T37" fmla="*/ 37 h 170"/>
                <a:gd name="T38" fmla="*/ 49 w 133"/>
                <a:gd name="T39" fmla="*/ 25 h 170"/>
                <a:gd name="T40" fmla="*/ 60 w 133"/>
                <a:gd name="T41" fmla="*/ 52 h 170"/>
                <a:gd name="T42" fmla="*/ 49 w 133"/>
                <a:gd name="T43" fmla="*/ 60 h 170"/>
                <a:gd name="T44" fmla="*/ 57 w 133"/>
                <a:gd name="T45" fmla="*/ 49 h 170"/>
                <a:gd name="T46" fmla="*/ 59 w 133"/>
                <a:gd name="T47" fmla="*/ 84 h 170"/>
                <a:gd name="T48" fmla="*/ 48 w 133"/>
                <a:gd name="T49" fmla="*/ 76 h 170"/>
                <a:gd name="T50" fmla="*/ 60 w 133"/>
                <a:gd name="T51" fmla="*/ 76 h 170"/>
                <a:gd name="T52" fmla="*/ 51 w 133"/>
                <a:gd name="T53" fmla="*/ 109 h 170"/>
                <a:gd name="T54" fmla="*/ 51 w 133"/>
                <a:gd name="T55" fmla="*/ 97 h 170"/>
                <a:gd name="T56" fmla="*/ 84 w 133"/>
                <a:gd name="T57" fmla="*/ 33 h 170"/>
                <a:gd name="T58" fmla="*/ 72 w 133"/>
                <a:gd name="T59" fmla="*/ 33 h 170"/>
                <a:gd name="T60" fmla="*/ 83 w 133"/>
                <a:gd name="T61" fmla="*/ 25 h 170"/>
                <a:gd name="T62" fmla="*/ 81 w 133"/>
                <a:gd name="T63" fmla="*/ 61 h 170"/>
                <a:gd name="T64" fmla="*/ 73 w 133"/>
                <a:gd name="T65" fmla="*/ 50 h 170"/>
                <a:gd name="T66" fmla="*/ 84 w 133"/>
                <a:gd name="T67" fmla="*/ 76 h 170"/>
                <a:gd name="T68" fmla="*/ 73 w 133"/>
                <a:gd name="T69" fmla="*/ 84 h 170"/>
                <a:gd name="T70" fmla="*/ 81 w 133"/>
                <a:gd name="T71" fmla="*/ 73 h 170"/>
                <a:gd name="T72" fmla="*/ 83 w 133"/>
                <a:gd name="T73" fmla="*/ 108 h 170"/>
                <a:gd name="T74" fmla="*/ 72 w 133"/>
                <a:gd name="T75" fmla="*/ 100 h 170"/>
                <a:gd name="T76" fmla="*/ 84 w 133"/>
                <a:gd name="T77" fmla="*/ 100 h 170"/>
                <a:gd name="T78" fmla="*/ 99 w 133"/>
                <a:gd name="T79" fmla="*/ 37 h 170"/>
                <a:gd name="T80" fmla="*/ 99 w 133"/>
                <a:gd name="T81" fmla="*/ 24 h 170"/>
                <a:gd name="T82" fmla="*/ 108 w 133"/>
                <a:gd name="T83" fmla="*/ 58 h 170"/>
                <a:gd name="T84" fmla="*/ 96 w 133"/>
                <a:gd name="T85" fmla="*/ 58 h 170"/>
                <a:gd name="T86" fmla="*/ 108 w 133"/>
                <a:gd name="T87" fmla="*/ 50 h 170"/>
                <a:gd name="T88" fmla="*/ 105 w 133"/>
                <a:gd name="T89" fmla="*/ 85 h 170"/>
                <a:gd name="T90" fmla="*/ 97 w 133"/>
                <a:gd name="T91" fmla="*/ 74 h 170"/>
                <a:gd name="T92" fmla="*/ 108 w 133"/>
                <a:gd name="T93" fmla="*/ 100 h 170"/>
                <a:gd name="T94" fmla="*/ 97 w 133"/>
                <a:gd name="T95" fmla="*/ 108 h 170"/>
                <a:gd name="T96" fmla="*/ 105 w 133"/>
                <a:gd name="T97" fmla="*/ 97 h 170"/>
                <a:gd name="T98" fmla="*/ 108 w 133"/>
                <a:gd name="T99" fmla="*/ 132 h 170"/>
                <a:gd name="T100" fmla="*/ 96 w 133"/>
                <a:gd name="T101" fmla="*/ 124 h 170"/>
                <a:gd name="T102" fmla="*/ 108 w 133"/>
                <a:gd name="T103" fmla="*/ 12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 h="170">
                  <a:moveTo>
                    <a:pt x="133" y="6"/>
                  </a:moveTo>
                  <a:cubicBezTo>
                    <a:pt x="133" y="164"/>
                    <a:pt x="133" y="164"/>
                    <a:pt x="133" y="164"/>
                  </a:cubicBezTo>
                  <a:cubicBezTo>
                    <a:pt x="133" y="165"/>
                    <a:pt x="132" y="167"/>
                    <a:pt x="131" y="168"/>
                  </a:cubicBezTo>
                  <a:cubicBezTo>
                    <a:pt x="130" y="169"/>
                    <a:pt x="128" y="170"/>
                    <a:pt x="127" y="170"/>
                  </a:cubicBezTo>
                  <a:cubicBezTo>
                    <a:pt x="6" y="170"/>
                    <a:pt x="6" y="170"/>
                    <a:pt x="6" y="170"/>
                  </a:cubicBezTo>
                  <a:cubicBezTo>
                    <a:pt x="4" y="170"/>
                    <a:pt x="3" y="169"/>
                    <a:pt x="1" y="168"/>
                  </a:cubicBezTo>
                  <a:cubicBezTo>
                    <a:pt x="0" y="167"/>
                    <a:pt x="0" y="165"/>
                    <a:pt x="0" y="164"/>
                  </a:cubicBezTo>
                  <a:cubicBezTo>
                    <a:pt x="0" y="6"/>
                    <a:pt x="0" y="6"/>
                    <a:pt x="0" y="6"/>
                  </a:cubicBezTo>
                  <a:cubicBezTo>
                    <a:pt x="0" y="5"/>
                    <a:pt x="0" y="3"/>
                    <a:pt x="1" y="2"/>
                  </a:cubicBezTo>
                  <a:cubicBezTo>
                    <a:pt x="3" y="1"/>
                    <a:pt x="4" y="0"/>
                    <a:pt x="6" y="0"/>
                  </a:cubicBezTo>
                  <a:cubicBezTo>
                    <a:pt x="127" y="0"/>
                    <a:pt x="127" y="0"/>
                    <a:pt x="127" y="0"/>
                  </a:cubicBezTo>
                  <a:cubicBezTo>
                    <a:pt x="128" y="0"/>
                    <a:pt x="130" y="1"/>
                    <a:pt x="131" y="2"/>
                  </a:cubicBezTo>
                  <a:cubicBezTo>
                    <a:pt x="132" y="3"/>
                    <a:pt x="133" y="5"/>
                    <a:pt x="133" y="6"/>
                  </a:cubicBezTo>
                  <a:close/>
                  <a:moveTo>
                    <a:pt x="84" y="158"/>
                  </a:moveTo>
                  <a:cubicBezTo>
                    <a:pt x="121" y="158"/>
                    <a:pt x="121" y="158"/>
                    <a:pt x="121" y="158"/>
                  </a:cubicBezTo>
                  <a:cubicBezTo>
                    <a:pt x="121" y="12"/>
                    <a:pt x="121" y="12"/>
                    <a:pt x="121" y="12"/>
                  </a:cubicBezTo>
                  <a:cubicBezTo>
                    <a:pt x="12" y="12"/>
                    <a:pt x="12" y="12"/>
                    <a:pt x="12" y="12"/>
                  </a:cubicBezTo>
                  <a:cubicBezTo>
                    <a:pt x="12" y="158"/>
                    <a:pt x="12" y="158"/>
                    <a:pt x="12" y="158"/>
                  </a:cubicBezTo>
                  <a:cubicBezTo>
                    <a:pt x="48" y="158"/>
                    <a:pt x="48" y="158"/>
                    <a:pt x="48" y="158"/>
                  </a:cubicBezTo>
                  <a:cubicBezTo>
                    <a:pt x="48" y="136"/>
                    <a:pt x="48" y="136"/>
                    <a:pt x="48" y="136"/>
                  </a:cubicBezTo>
                  <a:cubicBezTo>
                    <a:pt x="48" y="136"/>
                    <a:pt x="48" y="135"/>
                    <a:pt x="49" y="134"/>
                  </a:cubicBezTo>
                  <a:cubicBezTo>
                    <a:pt x="49" y="134"/>
                    <a:pt x="50" y="133"/>
                    <a:pt x="51" y="133"/>
                  </a:cubicBezTo>
                  <a:cubicBezTo>
                    <a:pt x="81" y="133"/>
                    <a:pt x="81" y="133"/>
                    <a:pt x="81" y="133"/>
                  </a:cubicBezTo>
                  <a:cubicBezTo>
                    <a:pt x="82" y="133"/>
                    <a:pt x="83" y="134"/>
                    <a:pt x="83" y="134"/>
                  </a:cubicBezTo>
                  <a:cubicBezTo>
                    <a:pt x="84" y="135"/>
                    <a:pt x="84" y="136"/>
                    <a:pt x="84" y="136"/>
                  </a:cubicBezTo>
                  <a:lnTo>
                    <a:pt x="84" y="158"/>
                  </a:lnTo>
                  <a:close/>
                  <a:moveTo>
                    <a:pt x="36" y="27"/>
                  </a:moveTo>
                  <a:cubicBezTo>
                    <a:pt x="36" y="33"/>
                    <a:pt x="36" y="33"/>
                    <a:pt x="36" y="33"/>
                  </a:cubicBezTo>
                  <a:cubicBezTo>
                    <a:pt x="36" y="34"/>
                    <a:pt x="36" y="35"/>
                    <a:pt x="35" y="36"/>
                  </a:cubicBezTo>
                  <a:cubicBezTo>
                    <a:pt x="34" y="36"/>
                    <a:pt x="34" y="37"/>
                    <a:pt x="33" y="37"/>
                  </a:cubicBezTo>
                  <a:cubicBezTo>
                    <a:pt x="27" y="37"/>
                    <a:pt x="27" y="37"/>
                    <a:pt x="27" y="37"/>
                  </a:cubicBezTo>
                  <a:cubicBezTo>
                    <a:pt x="26" y="37"/>
                    <a:pt x="25" y="36"/>
                    <a:pt x="25" y="36"/>
                  </a:cubicBezTo>
                  <a:cubicBezTo>
                    <a:pt x="24" y="35"/>
                    <a:pt x="24" y="34"/>
                    <a:pt x="24" y="33"/>
                  </a:cubicBezTo>
                  <a:cubicBezTo>
                    <a:pt x="24" y="27"/>
                    <a:pt x="24" y="27"/>
                    <a:pt x="24" y="27"/>
                  </a:cubicBezTo>
                  <a:cubicBezTo>
                    <a:pt x="24" y="27"/>
                    <a:pt x="24" y="26"/>
                    <a:pt x="25" y="25"/>
                  </a:cubicBezTo>
                  <a:cubicBezTo>
                    <a:pt x="25" y="25"/>
                    <a:pt x="26" y="24"/>
                    <a:pt x="27" y="24"/>
                  </a:cubicBezTo>
                  <a:cubicBezTo>
                    <a:pt x="33" y="24"/>
                    <a:pt x="33" y="24"/>
                    <a:pt x="33" y="24"/>
                  </a:cubicBezTo>
                  <a:cubicBezTo>
                    <a:pt x="34" y="24"/>
                    <a:pt x="34" y="25"/>
                    <a:pt x="35" y="25"/>
                  </a:cubicBezTo>
                  <a:cubicBezTo>
                    <a:pt x="36" y="26"/>
                    <a:pt x="36" y="27"/>
                    <a:pt x="36" y="27"/>
                  </a:cubicBezTo>
                  <a:close/>
                  <a:moveTo>
                    <a:pt x="36" y="52"/>
                  </a:moveTo>
                  <a:cubicBezTo>
                    <a:pt x="36" y="58"/>
                    <a:pt x="36" y="58"/>
                    <a:pt x="36" y="58"/>
                  </a:cubicBezTo>
                  <a:cubicBezTo>
                    <a:pt x="36" y="58"/>
                    <a:pt x="36" y="59"/>
                    <a:pt x="35" y="60"/>
                  </a:cubicBezTo>
                  <a:cubicBezTo>
                    <a:pt x="34" y="60"/>
                    <a:pt x="34" y="61"/>
                    <a:pt x="33" y="61"/>
                  </a:cubicBezTo>
                  <a:cubicBezTo>
                    <a:pt x="27" y="61"/>
                    <a:pt x="27" y="61"/>
                    <a:pt x="27" y="61"/>
                  </a:cubicBezTo>
                  <a:cubicBezTo>
                    <a:pt x="26" y="61"/>
                    <a:pt x="25" y="60"/>
                    <a:pt x="25" y="60"/>
                  </a:cubicBezTo>
                  <a:cubicBezTo>
                    <a:pt x="24" y="59"/>
                    <a:pt x="24" y="58"/>
                    <a:pt x="24" y="58"/>
                  </a:cubicBezTo>
                  <a:cubicBezTo>
                    <a:pt x="24" y="52"/>
                    <a:pt x="24" y="52"/>
                    <a:pt x="24" y="52"/>
                  </a:cubicBezTo>
                  <a:cubicBezTo>
                    <a:pt x="24" y="51"/>
                    <a:pt x="24" y="50"/>
                    <a:pt x="25" y="50"/>
                  </a:cubicBezTo>
                  <a:cubicBezTo>
                    <a:pt x="25" y="49"/>
                    <a:pt x="26" y="49"/>
                    <a:pt x="27" y="49"/>
                  </a:cubicBezTo>
                  <a:cubicBezTo>
                    <a:pt x="33" y="49"/>
                    <a:pt x="33" y="49"/>
                    <a:pt x="33" y="49"/>
                  </a:cubicBezTo>
                  <a:cubicBezTo>
                    <a:pt x="34" y="49"/>
                    <a:pt x="34" y="49"/>
                    <a:pt x="35" y="50"/>
                  </a:cubicBezTo>
                  <a:cubicBezTo>
                    <a:pt x="36" y="50"/>
                    <a:pt x="36" y="51"/>
                    <a:pt x="36" y="52"/>
                  </a:cubicBezTo>
                  <a:close/>
                  <a:moveTo>
                    <a:pt x="36" y="76"/>
                  </a:moveTo>
                  <a:cubicBezTo>
                    <a:pt x="36" y="82"/>
                    <a:pt x="36" y="82"/>
                    <a:pt x="36" y="82"/>
                  </a:cubicBezTo>
                  <a:cubicBezTo>
                    <a:pt x="36" y="83"/>
                    <a:pt x="36" y="83"/>
                    <a:pt x="35" y="84"/>
                  </a:cubicBezTo>
                  <a:cubicBezTo>
                    <a:pt x="34" y="85"/>
                    <a:pt x="34" y="85"/>
                    <a:pt x="33" y="85"/>
                  </a:cubicBezTo>
                  <a:cubicBezTo>
                    <a:pt x="27" y="85"/>
                    <a:pt x="27" y="85"/>
                    <a:pt x="27" y="85"/>
                  </a:cubicBezTo>
                  <a:cubicBezTo>
                    <a:pt x="26" y="85"/>
                    <a:pt x="25" y="85"/>
                    <a:pt x="25" y="84"/>
                  </a:cubicBezTo>
                  <a:cubicBezTo>
                    <a:pt x="24" y="83"/>
                    <a:pt x="24" y="83"/>
                    <a:pt x="24" y="82"/>
                  </a:cubicBezTo>
                  <a:cubicBezTo>
                    <a:pt x="24" y="76"/>
                    <a:pt x="24" y="76"/>
                    <a:pt x="24" y="76"/>
                  </a:cubicBezTo>
                  <a:cubicBezTo>
                    <a:pt x="24" y="75"/>
                    <a:pt x="24" y="74"/>
                    <a:pt x="25" y="74"/>
                  </a:cubicBezTo>
                  <a:cubicBezTo>
                    <a:pt x="25" y="73"/>
                    <a:pt x="26" y="73"/>
                    <a:pt x="27" y="73"/>
                  </a:cubicBezTo>
                  <a:cubicBezTo>
                    <a:pt x="33" y="73"/>
                    <a:pt x="33" y="73"/>
                    <a:pt x="33" y="73"/>
                  </a:cubicBezTo>
                  <a:cubicBezTo>
                    <a:pt x="34" y="73"/>
                    <a:pt x="34" y="73"/>
                    <a:pt x="35" y="74"/>
                  </a:cubicBezTo>
                  <a:cubicBezTo>
                    <a:pt x="36" y="74"/>
                    <a:pt x="36" y="75"/>
                    <a:pt x="36" y="76"/>
                  </a:cubicBezTo>
                  <a:close/>
                  <a:moveTo>
                    <a:pt x="36" y="100"/>
                  </a:moveTo>
                  <a:cubicBezTo>
                    <a:pt x="36" y="106"/>
                    <a:pt x="36" y="106"/>
                    <a:pt x="36" y="106"/>
                  </a:cubicBezTo>
                  <a:cubicBezTo>
                    <a:pt x="36" y="107"/>
                    <a:pt x="36" y="108"/>
                    <a:pt x="35" y="108"/>
                  </a:cubicBezTo>
                  <a:cubicBezTo>
                    <a:pt x="34" y="109"/>
                    <a:pt x="34" y="109"/>
                    <a:pt x="33" y="109"/>
                  </a:cubicBezTo>
                  <a:cubicBezTo>
                    <a:pt x="27" y="109"/>
                    <a:pt x="27" y="109"/>
                    <a:pt x="27" y="109"/>
                  </a:cubicBezTo>
                  <a:cubicBezTo>
                    <a:pt x="26" y="109"/>
                    <a:pt x="25" y="109"/>
                    <a:pt x="25" y="108"/>
                  </a:cubicBezTo>
                  <a:cubicBezTo>
                    <a:pt x="24" y="108"/>
                    <a:pt x="24" y="107"/>
                    <a:pt x="24" y="106"/>
                  </a:cubicBezTo>
                  <a:cubicBezTo>
                    <a:pt x="24" y="100"/>
                    <a:pt x="24" y="100"/>
                    <a:pt x="24" y="100"/>
                  </a:cubicBezTo>
                  <a:cubicBezTo>
                    <a:pt x="24" y="99"/>
                    <a:pt x="24" y="99"/>
                    <a:pt x="25" y="98"/>
                  </a:cubicBezTo>
                  <a:cubicBezTo>
                    <a:pt x="25" y="97"/>
                    <a:pt x="26" y="97"/>
                    <a:pt x="27" y="97"/>
                  </a:cubicBezTo>
                  <a:cubicBezTo>
                    <a:pt x="33" y="97"/>
                    <a:pt x="33" y="97"/>
                    <a:pt x="33" y="97"/>
                  </a:cubicBezTo>
                  <a:cubicBezTo>
                    <a:pt x="34" y="97"/>
                    <a:pt x="34" y="97"/>
                    <a:pt x="35" y="98"/>
                  </a:cubicBezTo>
                  <a:cubicBezTo>
                    <a:pt x="36" y="99"/>
                    <a:pt x="36" y="99"/>
                    <a:pt x="36" y="100"/>
                  </a:cubicBezTo>
                  <a:close/>
                  <a:moveTo>
                    <a:pt x="36" y="124"/>
                  </a:moveTo>
                  <a:cubicBezTo>
                    <a:pt x="36" y="130"/>
                    <a:pt x="36" y="130"/>
                    <a:pt x="36" y="130"/>
                  </a:cubicBezTo>
                  <a:cubicBezTo>
                    <a:pt x="36" y="131"/>
                    <a:pt x="36" y="132"/>
                    <a:pt x="35" y="132"/>
                  </a:cubicBezTo>
                  <a:cubicBezTo>
                    <a:pt x="34" y="133"/>
                    <a:pt x="34" y="133"/>
                    <a:pt x="33" y="133"/>
                  </a:cubicBezTo>
                  <a:cubicBezTo>
                    <a:pt x="27" y="133"/>
                    <a:pt x="27" y="133"/>
                    <a:pt x="27" y="133"/>
                  </a:cubicBezTo>
                  <a:cubicBezTo>
                    <a:pt x="26" y="133"/>
                    <a:pt x="25" y="133"/>
                    <a:pt x="25" y="132"/>
                  </a:cubicBezTo>
                  <a:cubicBezTo>
                    <a:pt x="24" y="132"/>
                    <a:pt x="24" y="131"/>
                    <a:pt x="24" y="130"/>
                  </a:cubicBezTo>
                  <a:cubicBezTo>
                    <a:pt x="24" y="124"/>
                    <a:pt x="24" y="124"/>
                    <a:pt x="24" y="124"/>
                  </a:cubicBezTo>
                  <a:cubicBezTo>
                    <a:pt x="24" y="123"/>
                    <a:pt x="24" y="123"/>
                    <a:pt x="25" y="122"/>
                  </a:cubicBezTo>
                  <a:cubicBezTo>
                    <a:pt x="25" y="122"/>
                    <a:pt x="26" y="121"/>
                    <a:pt x="27" y="121"/>
                  </a:cubicBezTo>
                  <a:cubicBezTo>
                    <a:pt x="33" y="121"/>
                    <a:pt x="33" y="121"/>
                    <a:pt x="33" y="121"/>
                  </a:cubicBezTo>
                  <a:cubicBezTo>
                    <a:pt x="34" y="121"/>
                    <a:pt x="34" y="122"/>
                    <a:pt x="35" y="122"/>
                  </a:cubicBezTo>
                  <a:cubicBezTo>
                    <a:pt x="36" y="123"/>
                    <a:pt x="36" y="123"/>
                    <a:pt x="36" y="124"/>
                  </a:cubicBezTo>
                  <a:close/>
                  <a:moveTo>
                    <a:pt x="60" y="27"/>
                  </a:moveTo>
                  <a:cubicBezTo>
                    <a:pt x="60" y="33"/>
                    <a:pt x="60" y="33"/>
                    <a:pt x="60" y="33"/>
                  </a:cubicBezTo>
                  <a:cubicBezTo>
                    <a:pt x="60" y="34"/>
                    <a:pt x="60" y="35"/>
                    <a:pt x="59" y="36"/>
                  </a:cubicBezTo>
                  <a:cubicBezTo>
                    <a:pt x="59" y="36"/>
                    <a:pt x="58" y="37"/>
                    <a:pt x="57" y="37"/>
                  </a:cubicBezTo>
                  <a:cubicBezTo>
                    <a:pt x="51" y="37"/>
                    <a:pt x="51" y="37"/>
                    <a:pt x="51" y="37"/>
                  </a:cubicBezTo>
                  <a:cubicBezTo>
                    <a:pt x="50" y="37"/>
                    <a:pt x="49" y="36"/>
                    <a:pt x="49" y="36"/>
                  </a:cubicBezTo>
                  <a:cubicBezTo>
                    <a:pt x="48" y="35"/>
                    <a:pt x="48" y="34"/>
                    <a:pt x="48" y="33"/>
                  </a:cubicBezTo>
                  <a:cubicBezTo>
                    <a:pt x="48" y="27"/>
                    <a:pt x="48" y="27"/>
                    <a:pt x="48" y="27"/>
                  </a:cubicBezTo>
                  <a:cubicBezTo>
                    <a:pt x="48" y="27"/>
                    <a:pt x="48" y="26"/>
                    <a:pt x="49" y="25"/>
                  </a:cubicBezTo>
                  <a:cubicBezTo>
                    <a:pt x="49" y="25"/>
                    <a:pt x="50" y="24"/>
                    <a:pt x="51" y="24"/>
                  </a:cubicBezTo>
                  <a:cubicBezTo>
                    <a:pt x="57" y="24"/>
                    <a:pt x="57" y="24"/>
                    <a:pt x="57" y="24"/>
                  </a:cubicBezTo>
                  <a:cubicBezTo>
                    <a:pt x="58" y="24"/>
                    <a:pt x="59" y="25"/>
                    <a:pt x="59" y="25"/>
                  </a:cubicBezTo>
                  <a:cubicBezTo>
                    <a:pt x="60" y="26"/>
                    <a:pt x="60" y="27"/>
                    <a:pt x="60" y="27"/>
                  </a:cubicBezTo>
                  <a:close/>
                  <a:moveTo>
                    <a:pt x="60" y="52"/>
                  </a:moveTo>
                  <a:cubicBezTo>
                    <a:pt x="60" y="58"/>
                    <a:pt x="60" y="58"/>
                    <a:pt x="60" y="58"/>
                  </a:cubicBezTo>
                  <a:cubicBezTo>
                    <a:pt x="60" y="58"/>
                    <a:pt x="60" y="59"/>
                    <a:pt x="59" y="60"/>
                  </a:cubicBezTo>
                  <a:cubicBezTo>
                    <a:pt x="59" y="60"/>
                    <a:pt x="58" y="61"/>
                    <a:pt x="57" y="61"/>
                  </a:cubicBezTo>
                  <a:cubicBezTo>
                    <a:pt x="51" y="61"/>
                    <a:pt x="51" y="61"/>
                    <a:pt x="51" y="61"/>
                  </a:cubicBezTo>
                  <a:cubicBezTo>
                    <a:pt x="50" y="61"/>
                    <a:pt x="49" y="60"/>
                    <a:pt x="49" y="60"/>
                  </a:cubicBezTo>
                  <a:cubicBezTo>
                    <a:pt x="48" y="59"/>
                    <a:pt x="48" y="58"/>
                    <a:pt x="48" y="58"/>
                  </a:cubicBezTo>
                  <a:cubicBezTo>
                    <a:pt x="48" y="52"/>
                    <a:pt x="48" y="52"/>
                    <a:pt x="48" y="52"/>
                  </a:cubicBezTo>
                  <a:cubicBezTo>
                    <a:pt x="48" y="51"/>
                    <a:pt x="48" y="50"/>
                    <a:pt x="49" y="50"/>
                  </a:cubicBezTo>
                  <a:cubicBezTo>
                    <a:pt x="49" y="49"/>
                    <a:pt x="50" y="49"/>
                    <a:pt x="51" y="49"/>
                  </a:cubicBezTo>
                  <a:cubicBezTo>
                    <a:pt x="57" y="49"/>
                    <a:pt x="57" y="49"/>
                    <a:pt x="57" y="49"/>
                  </a:cubicBezTo>
                  <a:cubicBezTo>
                    <a:pt x="58" y="49"/>
                    <a:pt x="59" y="49"/>
                    <a:pt x="59" y="50"/>
                  </a:cubicBezTo>
                  <a:cubicBezTo>
                    <a:pt x="60" y="50"/>
                    <a:pt x="60" y="51"/>
                    <a:pt x="60" y="52"/>
                  </a:cubicBezTo>
                  <a:close/>
                  <a:moveTo>
                    <a:pt x="60" y="76"/>
                  </a:moveTo>
                  <a:cubicBezTo>
                    <a:pt x="60" y="82"/>
                    <a:pt x="60" y="82"/>
                    <a:pt x="60" y="82"/>
                  </a:cubicBezTo>
                  <a:cubicBezTo>
                    <a:pt x="60" y="83"/>
                    <a:pt x="60" y="83"/>
                    <a:pt x="59" y="84"/>
                  </a:cubicBezTo>
                  <a:cubicBezTo>
                    <a:pt x="59" y="85"/>
                    <a:pt x="58" y="85"/>
                    <a:pt x="57" y="85"/>
                  </a:cubicBezTo>
                  <a:cubicBezTo>
                    <a:pt x="51" y="85"/>
                    <a:pt x="51" y="85"/>
                    <a:pt x="51" y="85"/>
                  </a:cubicBezTo>
                  <a:cubicBezTo>
                    <a:pt x="50" y="85"/>
                    <a:pt x="49" y="85"/>
                    <a:pt x="49" y="84"/>
                  </a:cubicBezTo>
                  <a:cubicBezTo>
                    <a:pt x="48" y="83"/>
                    <a:pt x="48" y="83"/>
                    <a:pt x="48" y="82"/>
                  </a:cubicBezTo>
                  <a:cubicBezTo>
                    <a:pt x="48" y="76"/>
                    <a:pt x="48" y="76"/>
                    <a:pt x="48" y="76"/>
                  </a:cubicBezTo>
                  <a:cubicBezTo>
                    <a:pt x="48" y="75"/>
                    <a:pt x="48" y="74"/>
                    <a:pt x="49" y="74"/>
                  </a:cubicBezTo>
                  <a:cubicBezTo>
                    <a:pt x="49" y="73"/>
                    <a:pt x="50" y="73"/>
                    <a:pt x="51" y="73"/>
                  </a:cubicBezTo>
                  <a:cubicBezTo>
                    <a:pt x="57" y="73"/>
                    <a:pt x="57" y="73"/>
                    <a:pt x="57" y="73"/>
                  </a:cubicBezTo>
                  <a:cubicBezTo>
                    <a:pt x="58" y="73"/>
                    <a:pt x="59" y="73"/>
                    <a:pt x="59" y="74"/>
                  </a:cubicBezTo>
                  <a:cubicBezTo>
                    <a:pt x="60" y="74"/>
                    <a:pt x="60" y="75"/>
                    <a:pt x="60" y="76"/>
                  </a:cubicBezTo>
                  <a:close/>
                  <a:moveTo>
                    <a:pt x="60" y="100"/>
                  </a:moveTo>
                  <a:cubicBezTo>
                    <a:pt x="60" y="106"/>
                    <a:pt x="60" y="106"/>
                    <a:pt x="60" y="106"/>
                  </a:cubicBezTo>
                  <a:cubicBezTo>
                    <a:pt x="60" y="107"/>
                    <a:pt x="60" y="108"/>
                    <a:pt x="59" y="108"/>
                  </a:cubicBezTo>
                  <a:cubicBezTo>
                    <a:pt x="59" y="109"/>
                    <a:pt x="58" y="109"/>
                    <a:pt x="57" y="109"/>
                  </a:cubicBezTo>
                  <a:cubicBezTo>
                    <a:pt x="51" y="109"/>
                    <a:pt x="51" y="109"/>
                    <a:pt x="51" y="109"/>
                  </a:cubicBezTo>
                  <a:cubicBezTo>
                    <a:pt x="50" y="109"/>
                    <a:pt x="49" y="109"/>
                    <a:pt x="49" y="108"/>
                  </a:cubicBezTo>
                  <a:cubicBezTo>
                    <a:pt x="48" y="108"/>
                    <a:pt x="48" y="107"/>
                    <a:pt x="48" y="106"/>
                  </a:cubicBezTo>
                  <a:cubicBezTo>
                    <a:pt x="48" y="100"/>
                    <a:pt x="48" y="100"/>
                    <a:pt x="48" y="100"/>
                  </a:cubicBezTo>
                  <a:cubicBezTo>
                    <a:pt x="48" y="99"/>
                    <a:pt x="48" y="99"/>
                    <a:pt x="49" y="98"/>
                  </a:cubicBezTo>
                  <a:cubicBezTo>
                    <a:pt x="49" y="97"/>
                    <a:pt x="50" y="97"/>
                    <a:pt x="51" y="97"/>
                  </a:cubicBezTo>
                  <a:cubicBezTo>
                    <a:pt x="57" y="97"/>
                    <a:pt x="57" y="97"/>
                    <a:pt x="57" y="97"/>
                  </a:cubicBezTo>
                  <a:cubicBezTo>
                    <a:pt x="58" y="97"/>
                    <a:pt x="59" y="97"/>
                    <a:pt x="59" y="98"/>
                  </a:cubicBezTo>
                  <a:cubicBezTo>
                    <a:pt x="60" y="99"/>
                    <a:pt x="60" y="99"/>
                    <a:pt x="60" y="100"/>
                  </a:cubicBezTo>
                  <a:close/>
                  <a:moveTo>
                    <a:pt x="84" y="27"/>
                  </a:moveTo>
                  <a:cubicBezTo>
                    <a:pt x="84" y="33"/>
                    <a:pt x="84" y="33"/>
                    <a:pt x="84" y="33"/>
                  </a:cubicBezTo>
                  <a:cubicBezTo>
                    <a:pt x="84" y="34"/>
                    <a:pt x="84" y="35"/>
                    <a:pt x="83" y="36"/>
                  </a:cubicBezTo>
                  <a:cubicBezTo>
                    <a:pt x="83" y="36"/>
                    <a:pt x="82" y="37"/>
                    <a:pt x="81" y="37"/>
                  </a:cubicBezTo>
                  <a:cubicBezTo>
                    <a:pt x="75" y="37"/>
                    <a:pt x="75" y="37"/>
                    <a:pt x="75" y="37"/>
                  </a:cubicBezTo>
                  <a:cubicBezTo>
                    <a:pt x="74" y="37"/>
                    <a:pt x="74" y="36"/>
                    <a:pt x="73" y="36"/>
                  </a:cubicBezTo>
                  <a:cubicBezTo>
                    <a:pt x="72" y="35"/>
                    <a:pt x="72" y="34"/>
                    <a:pt x="72" y="33"/>
                  </a:cubicBezTo>
                  <a:cubicBezTo>
                    <a:pt x="72" y="27"/>
                    <a:pt x="72" y="27"/>
                    <a:pt x="72" y="27"/>
                  </a:cubicBezTo>
                  <a:cubicBezTo>
                    <a:pt x="72" y="27"/>
                    <a:pt x="72" y="26"/>
                    <a:pt x="73" y="25"/>
                  </a:cubicBezTo>
                  <a:cubicBezTo>
                    <a:pt x="74" y="25"/>
                    <a:pt x="74" y="24"/>
                    <a:pt x="75" y="24"/>
                  </a:cubicBezTo>
                  <a:cubicBezTo>
                    <a:pt x="81" y="24"/>
                    <a:pt x="81" y="24"/>
                    <a:pt x="81" y="24"/>
                  </a:cubicBezTo>
                  <a:cubicBezTo>
                    <a:pt x="82" y="24"/>
                    <a:pt x="83" y="25"/>
                    <a:pt x="83" y="25"/>
                  </a:cubicBezTo>
                  <a:cubicBezTo>
                    <a:pt x="84" y="26"/>
                    <a:pt x="84" y="27"/>
                    <a:pt x="84" y="27"/>
                  </a:cubicBezTo>
                  <a:close/>
                  <a:moveTo>
                    <a:pt x="84" y="52"/>
                  </a:moveTo>
                  <a:cubicBezTo>
                    <a:pt x="84" y="58"/>
                    <a:pt x="84" y="58"/>
                    <a:pt x="84" y="58"/>
                  </a:cubicBezTo>
                  <a:cubicBezTo>
                    <a:pt x="84" y="58"/>
                    <a:pt x="84" y="59"/>
                    <a:pt x="83" y="60"/>
                  </a:cubicBezTo>
                  <a:cubicBezTo>
                    <a:pt x="83" y="60"/>
                    <a:pt x="82" y="61"/>
                    <a:pt x="81" y="61"/>
                  </a:cubicBezTo>
                  <a:cubicBezTo>
                    <a:pt x="75" y="61"/>
                    <a:pt x="75" y="61"/>
                    <a:pt x="75" y="61"/>
                  </a:cubicBezTo>
                  <a:cubicBezTo>
                    <a:pt x="74" y="61"/>
                    <a:pt x="74" y="60"/>
                    <a:pt x="73" y="60"/>
                  </a:cubicBezTo>
                  <a:cubicBezTo>
                    <a:pt x="72" y="59"/>
                    <a:pt x="72" y="58"/>
                    <a:pt x="72" y="58"/>
                  </a:cubicBezTo>
                  <a:cubicBezTo>
                    <a:pt x="72" y="52"/>
                    <a:pt x="72" y="52"/>
                    <a:pt x="72" y="52"/>
                  </a:cubicBezTo>
                  <a:cubicBezTo>
                    <a:pt x="72" y="51"/>
                    <a:pt x="72" y="50"/>
                    <a:pt x="73" y="50"/>
                  </a:cubicBezTo>
                  <a:cubicBezTo>
                    <a:pt x="74" y="49"/>
                    <a:pt x="74" y="49"/>
                    <a:pt x="75" y="49"/>
                  </a:cubicBezTo>
                  <a:cubicBezTo>
                    <a:pt x="81" y="49"/>
                    <a:pt x="81" y="49"/>
                    <a:pt x="81" y="49"/>
                  </a:cubicBezTo>
                  <a:cubicBezTo>
                    <a:pt x="82" y="49"/>
                    <a:pt x="83" y="49"/>
                    <a:pt x="83" y="50"/>
                  </a:cubicBezTo>
                  <a:cubicBezTo>
                    <a:pt x="84" y="50"/>
                    <a:pt x="84" y="51"/>
                    <a:pt x="84" y="52"/>
                  </a:cubicBezTo>
                  <a:close/>
                  <a:moveTo>
                    <a:pt x="84" y="76"/>
                  </a:moveTo>
                  <a:cubicBezTo>
                    <a:pt x="84" y="82"/>
                    <a:pt x="84" y="82"/>
                    <a:pt x="84" y="82"/>
                  </a:cubicBezTo>
                  <a:cubicBezTo>
                    <a:pt x="84" y="83"/>
                    <a:pt x="84" y="83"/>
                    <a:pt x="83" y="84"/>
                  </a:cubicBezTo>
                  <a:cubicBezTo>
                    <a:pt x="83" y="85"/>
                    <a:pt x="82" y="85"/>
                    <a:pt x="81" y="85"/>
                  </a:cubicBezTo>
                  <a:cubicBezTo>
                    <a:pt x="75" y="85"/>
                    <a:pt x="75" y="85"/>
                    <a:pt x="75" y="85"/>
                  </a:cubicBezTo>
                  <a:cubicBezTo>
                    <a:pt x="74" y="85"/>
                    <a:pt x="74" y="85"/>
                    <a:pt x="73" y="84"/>
                  </a:cubicBezTo>
                  <a:cubicBezTo>
                    <a:pt x="72" y="83"/>
                    <a:pt x="72" y="83"/>
                    <a:pt x="72" y="82"/>
                  </a:cubicBezTo>
                  <a:cubicBezTo>
                    <a:pt x="72" y="76"/>
                    <a:pt x="72" y="76"/>
                    <a:pt x="72" y="76"/>
                  </a:cubicBezTo>
                  <a:cubicBezTo>
                    <a:pt x="72" y="75"/>
                    <a:pt x="72" y="74"/>
                    <a:pt x="73" y="74"/>
                  </a:cubicBezTo>
                  <a:cubicBezTo>
                    <a:pt x="74" y="73"/>
                    <a:pt x="74" y="73"/>
                    <a:pt x="75" y="73"/>
                  </a:cubicBezTo>
                  <a:cubicBezTo>
                    <a:pt x="81" y="73"/>
                    <a:pt x="81" y="73"/>
                    <a:pt x="81" y="73"/>
                  </a:cubicBezTo>
                  <a:cubicBezTo>
                    <a:pt x="82" y="73"/>
                    <a:pt x="83" y="73"/>
                    <a:pt x="83" y="74"/>
                  </a:cubicBezTo>
                  <a:cubicBezTo>
                    <a:pt x="84" y="74"/>
                    <a:pt x="84" y="75"/>
                    <a:pt x="84" y="76"/>
                  </a:cubicBezTo>
                  <a:close/>
                  <a:moveTo>
                    <a:pt x="84" y="100"/>
                  </a:moveTo>
                  <a:cubicBezTo>
                    <a:pt x="84" y="106"/>
                    <a:pt x="84" y="106"/>
                    <a:pt x="84" y="106"/>
                  </a:cubicBezTo>
                  <a:cubicBezTo>
                    <a:pt x="84" y="107"/>
                    <a:pt x="84" y="108"/>
                    <a:pt x="83" y="108"/>
                  </a:cubicBezTo>
                  <a:cubicBezTo>
                    <a:pt x="83" y="109"/>
                    <a:pt x="82" y="109"/>
                    <a:pt x="81" y="109"/>
                  </a:cubicBezTo>
                  <a:cubicBezTo>
                    <a:pt x="75" y="109"/>
                    <a:pt x="75" y="109"/>
                    <a:pt x="75" y="109"/>
                  </a:cubicBezTo>
                  <a:cubicBezTo>
                    <a:pt x="74" y="109"/>
                    <a:pt x="74" y="109"/>
                    <a:pt x="73" y="108"/>
                  </a:cubicBezTo>
                  <a:cubicBezTo>
                    <a:pt x="72" y="108"/>
                    <a:pt x="72" y="107"/>
                    <a:pt x="72" y="106"/>
                  </a:cubicBezTo>
                  <a:cubicBezTo>
                    <a:pt x="72" y="100"/>
                    <a:pt x="72" y="100"/>
                    <a:pt x="72" y="100"/>
                  </a:cubicBezTo>
                  <a:cubicBezTo>
                    <a:pt x="72" y="99"/>
                    <a:pt x="72" y="99"/>
                    <a:pt x="73" y="98"/>
                  </a:cubicBezTo>
                  <a:cubicBezTo>
                    <a:pt x="74" y="97"/>
                    <a:pt x="74" y="97"/>
                    <a:pt x="75" y="97"/>
                  </a:cubicBezTo>
                  <a:cubicBezTo>
                    <a:pt x="81" y="97"/>
                    <a:pt x="81" y="97"/>
                    <a:pt x="81" y="97"/>
                  </a:cubicBezTo>
                  <a:cubicBezTo>
                    <a:pt x="82" y="97"/>
                    <a:pt x="83" y="97"/>
                    <a:pt x="83" y="98"/>
                  </a:cubicBezTo>
                  <a:cubicBezTo>
                    <a:pt x="84" y="99"/>
                    <a:pt x="84" y="99"/>
                    <a:pt x="84" y="100"/>
                  </a:cubicBezTo>
                  <a:close/>
                  <a:moveTo>
                    <a:pt x="108" y="27"/>
                  </a:moveTo>
                  <a:cubicBezTo>
                    <a:pt x="108" y="33"/>
                    <a:pt x="108" y="33"/>
                    <a:pt x="108" y="33"/>
                  </a:cubicBezTo>
                  <a:cubicBezTo>
                    <a:pt x="108" y="34"/>
                    <a:pt x="108" y="35"/>
                    <a:pt x="108" y="36"/>
                  </a:cubicBezTo>
                  <a:cubicBezTo>
                    <a:pt x="107" y="36"/>
                    <a:pt x="106" y="37"/>
                    <a:pt x="105" y="37"/>
                  </a:cubicBezTo>
                  <a:cubicBezTo>
                    <a:pt x="99" y="37"/>
                    <a:pt x="99" y="37"/>
                    <a:pt x="99" y="37"/>
                  </a:cubicBezTo>
                  <a:cubicBezTo>
                    <a:pt x="99" y="37"/>
                    <a:pt x="98" y="36"/>
                    <a:pt x="97" y="36"/>
                  </a:cubicBezTo>
                  <a:cubicBezTo>
                    <a:pt x="97" y="35"/>
                    <a:pt x="96" y="34"/>
                    <a:pt x="96" y="33"/>
                  </a:cubicBezTo>
                  <a:cubicBezTo>
                    <a:pt x="96" y="27"/>
                    <a:pt x="96" y="27"/>
                    <a:pt x="96" y="27"/>
                  </a:cubicBezTo>
                  <a:cubicBezTo>
                    <a:pt x="96" y="27"/>
                    <a:pt x="97" y="26"/>
                    <a:pt x="97" y="25"/>
                  </a:cubicBezTo>
                  <a:cubicBezTo>
                    <a:pt x="98" y="25"/>
                    <a:pt x="99" y="24"/>
                    <a:pt x="99" y="24"/>
                  </a:cubicBezTo>
                  <a:cubicBezTo>
                    <a:pt x="105" y="24"/>
                    <a:pt x="105" y="24"/>
                    <a:pt x="105" y="24"/>
                  </a:cubicBezTo>
                  <a:cubicBezTo>
                    <a:pt x="106" y="24"/>
                    <a:pt x="107" y="25"/>
                    <a:pt x="108" y="25"/>
                  </a:cubicBezTo>
                  <a:cubicBezTo>
                    <a:pt x="108" y="26"/>
                    <a:pt x="108" y="27"/>
                    <a:pt x="108" y="27"/>
                  </a:cubicBezTo>
                  <a:close/>
                  <a:moveTo>
                    <a:pt x="108" y="52"/>
                  </a:moveTo>
                  <a:cubicBezTo>
                    <a:pt x="108" y="58"/>
                    <a:pt x="108" y="58"/>
                    <a:pt x="108" y="58"/>
                  </a:cubicBezTo>
                  <a:cubicBezTo>
                    <a:pt x="108" y="58"/>
                    <a:pt x="108" y="59"/>
                    <a:pt x="108" y="60"/>
                  </a:cubicBezTo>
                  <a:cubicBezTo>
                    <a:pt x="107" y="60"/>
                    <a:pt x="106" y="61"/>
                    <a:pt x="105" y="61"/>
                  </a:cubicBezTo>
                  <a:cubicBezTo>
                    <a:pt x="99" y="61"/>
                    <a:pt x="99" y="61"/>
                    <a:pt x="99" y="61"/>
                  </a:cubicBezTo>
                  <a:cubicBezTo>
                    <a:pt x="99" y="61"/>
                    <a:pt x="98" y="60"/>
                    <a:pt x="97" y="60"/>
                  </a:cubicBezTo>
                  <a:cubicBezTo>
                    <a:pt x="97" y="59"/>
                    <a:pt x="96" y="58"/>
                    <a:pt x="96" y="58"/>
                  </a:cubicBezTo>
                  <a:cubicBezTo>
                    <a:pt x="96" y="52"/>
                    <a:pt x="96" y="52"/>
                    <a:pt x="96" y="52"/>
                  </a:cubicBezTo>
                  <a:cubicBezTo>
                    <a:pt x="96" y="51"/>
                    <a:pt x="97" y="50"/>
                    <a:pt x="97" y="50"/>
                  </a:cubicBezTo>
                  <a:cubicBezTo>
                    <a:pt x="98" y="49"/>
                    <a:pt x="99" y="49"/>
                    <a:pt x="99" y="49"/>
                  </a:cubicBezTo>
                  <a:cubicBezTo>
                    <a:pt x="105" y="49"/>
                    <a:pt x="105" y="49"/>
                    <a:pt x="105" y="49"/>
                  </a:cubicBezTo>
                  <a:cubicBezTo>
                    <a:pt x="106" y="49"/>
                    <a:pt x="107" y="49"/>
                    <a:pt x="108" y="50"/>
                  </a:cubicBezTo>
                  <a:cubicBezTo>
                    <a:pt x="108" y="50"/>
                    <a:pt x="108" y="51"/>
                    <a:pt x="108" y="52"/>
                  </a:cubicBezTo>
                  <a:close/>
                  <a:moveTo>
                    <a:pt x="108" y="76"/>
                  </a:moveTo>
                  <a:cubicBezTo>
                    <a:pt x="108" y="82"/>
                    <a:pt x="108" y="82"/>
                    <a:pt x="108" y="82"/>
                  </a:cubicBezTo>
                  <a:cubicBezTo>
                    <a:pt x="108" y="83"/>
                    <a:pt x="108" y="83"/>
                    <a:pt x="108" y="84"/>
                  </a:cubicBezTo>
                  <a:cubicBezTo>
                    <a:pt x="107" y="85"/>
                    <a:pt x="106" y="85"/>
                    <a:pt x="105" y="85"/>
                  </a:cubicBezTo>
                  <a:cubicBezTo>
                    <a:pt x="99" y="85"/>
                    <a:pt x="99" y="85"/>
                    <a:pt x="99" y="85"/>
                  </a:cubicBezTo>
                  <a:cubicBezTo>
                    <a:pt x="99" y="85"/>
                    <a:pt x="98" y="85"/>
                    <a:pt x="97" y="84"/>
                  </a:cubicBezTo>
                  <a:cubicBezTo>
                    <a:pt x="97" y="83"/>
                    <a:pt x="96" y="83"/>
                    <a:pt x="96" y="82"/>
                  </a:cubicBezTo>
                  <a:cubicBezTo>
                    <a:pt x="96" y="76"/>
                    <a:pt x="96" y="76"/>
                    <a:pt x="96" y="76"/>
                  </a:cubicBezTo>
                  <a:cubicBezTo>
                    <a:pt x="96" y="75"/>
                    <a:pt x="97" y="74"/>
                    <a:pt x="97" y="74"/>
                  </a:cubicBezTo>
                  <a:cubicBezTo>
                    <a:pt x="98" y="73"/>
                    <a:pt x="99" y="73"/>
                    <a:pt x="99" y="73"/>
                  </a:cubicBezTo>
                  <a:cubicBezTo>
                    <a:pt x="105" y="73"/>
                    <a:pt x="105" y="73"/>
                    <a:pt x="105" y="73"/>
                  </a:cubicBezTo>
                  <a:cubicBezTo>
                    <a:pt x="106" y="73"/>
                    <a:pt x="107" y="73"/>
                    <a:pt x="108" y="74"/>
                  </a:cubicBezTo>
                  <a:cubicBezTo>
                    <a:pt x="108" y="74"/>
                    <a:pt x="108" y="75"/>
                    <a:pt x="108" y="76"/>
                  </a:cubicBezTo>
                  <a:close/>
                  <a:moveTo>
                    <a:pt x="108" y="100"/>
                  </a:moveTo>
                  <a:cubicBezTo>
                    <a:pt x="108" y="106"/>
                    <a:pt x="108" y="106"/>
                    <a:pt x="108" y="106"/>
                  </a:cubicBezTo>
                  <a:cubicBezTo>
                    <a:pt x="108" y="107"/>
                    <a:pt x="108" y="108"/>
                    <a:pt x="108" y="108"/>
                  </a:cubicBezTo>
                  <a:cubicBezTo>
                    <a:pt x="107" y="109"/>
                    <a:pt x="106" y="109"/>
                    <a:pt x="105" y="109"/>
                  </a:cubicBezTo>
                  <a:cubicBezTo>
                    <a:pt x="99" y="109"/>
                    <a:pt x="99" y="109"/>
                    <a:pt x="99" y="109"/>
                  </a:cubicBezTo>
                  <a:cubicBezTo>
                    <a:pt x="99" y="109"/>
                    <a:pt x="98" y="109"/>
                    <a:pt x="97" y="108"/>
                  </a:cubicBezTo>
                  <a:cubicBezTo>
                    <a:pt x="97" y="108"/>
                    <a:pt x="96" y="107"/>
                    <a:pt x="96" y="106"/>
                  </a:cubicBezTo>
                  <a:cubicBezTo>
                    <a:pt x="96" y="100"/>
                    <a:pt x="96" y="100"/>
                    <a:pt x="96" y="100"/>
                  </a:cubicBezTo>
                  <a:cubicBezTo>
                    <a:pt x="96" y="99"/>
                    <a:pt x="97" y="99"/>
                    <a:pt x="97" y="98"/>
                  </a:cubicBezTo>
                  <a:cubicBezTo>
                    <a:pt x="98" y="97"/>
                    <a:pt x="99" y="97"/>
                    <a:pt x="99" y="97"/>
                  </a:cubicBezTo>
                  <a:cubicBezTo>
                    <a:pt x="105" y="97"/>
                    <a:pt x="105" y="97"/>
                    <a:pt x="105" y="97"/>
                  </a:cubicBezTo>
                  <a:cubicBezTo>
                    <a:pt x="106" y="97"/>
                    <a:pt x="107" y="97"/>
                    <a:pt x="108" y="98"/>
                  </a:cubicBezTo>
                  <a:cubicBezTo>
                    <a:pt x="108" y="99"/>
                    <a:pt x="108" y="99"/>
                    <a:pt x="108" y="100"/>
                  </a:cubicBezTo>
                  <a:close/>
                  <a:moveTo>
                    <a:pt x="108" y="124"/>
                  </a:moveTo>
                  <a:cubicBezTo>
                    <a:pt x="108" y="130"/>
                    <a:pt x="108" y="130"/>
                    <a:pt x="108" y="130"/>
                  </a:cubicBezTo>
                  <a:cubicBezTo>
                    <a:pt x="108" y="131"/>
                    <a:pt x="108" y="132"/>
                    <a:pt x="108" y="132"/>
                  </a:cubicBezTo>
                  <a:cubicBezTo>
                    <a:pt x="107" y="133"/>
                    <a:pt x="106" y="133"/>
                    <a:pt x="105" y="133"/>
                  </a:cubicBezTo>
                  <a:cubicBezTo>
                    <a:pt x="99" y="133"/>
                    <a:pt x="99" y="133"/>
                    <a:pt x="99" y="133"/>
                  </a:cubicBezTo>
                  <a:cubicBezTo>
                    <a:pt x="99" y="133"/>
                    <a:pt x="98" y="133"/>
                    <a:pt x="97" y="132"/>
                  </a:cubicBezTo>
                  <a:cubicBezTo>
                    <a:pt x="97" y="132"/>
                    <a:pt x="96" y="131"/>
                    <a:pt x="96" y="130"/>
                  </a:cubicBezTo>
                  <a:cubicBezTo>
                    <a:pt x="96" y="124"/>
                    <a:pt x="96" y="124"/>
                    <a:pt x="96" y="124"/>
                  </a:cubicBezTo>
                  <a:cubicBezTo>
                    <a:pt x="96" y="123"/>
                    <a:pt x="97" y="123"/>
                    <a:pt x="97" y="122"/>
                  </a:cubicBezTo>
                  <a:cubicBezTo>
                    <a:pt x="98" y="122"/>
                    <a:pt x="99" y="121"/>
                    <a:pt x="99" y="121"/>
                  </a:cubicBezTo>
                  <a:cubicBezTo>
                    <a:pt x="105" y="121"/>
                    <a:pt x="105" y="121"/>
                    <a:pt x="105" y="121"/>
                  </a:cubicBezTo>
                  <a:cubicBezTo>
                    <a:pt x="106" y="121"/>
                    <a:pt x="107" y="122"/>
                    <a:pt x="108" y="122"/>
                  </a:cubicBezTo>
                  <a:cubicBezTo>
                    <a:pt x="108" y="123"/>
                    <a:pt x="108" y="123"/>
                    <a:pt x="108" y="124"/>
                  </a:cubicBezTo>
                  <a:close/>
                </a:path>
              </a:pathLst>
            </a:custGeom>
            <a:solidFill>
              <a:schemeClr val="tx2"/>
            </a:solidFill>
            <a:ln>
              <a:noFill/>
            </a:ln>
          </p:spPr>
          <p:txBody>
            <a:bodyPr/>
            <a:lstStyle/>
            <a:p>
              <a:pPr marL="0" marR="0" lvl="0" indent="0" defTabSz="1536192" eaLnBrk="1" fontAlgn="auto" latinLnBrk="0" hangingPunct="1">
                <a:buClrTx/>
                <a:buSzTx/>
                <a:buFontTx/>
                <a:buNone/>
                <a:tabLst/>
                <a:defRPr/>
              </a:pPr>
              <a:endParaRPr kumimoji="0" lang="en-US" sz="3024" b="0" i="0" u="none" strike="noStrike" kern="0" cap="none" spc="0" normalizeH="0" baseline="0" noProof="0" dirty="0">
                <a:ln>
                  <a:noFill/>
                </a:ln>
                <a:effectLst/>
                <a:uLnTx/>
                <a:uFillTx/>
                <a:latin typeface="+mj-lt"/>
              </a:endParaRPr>
            </a:p>
          </p:txBody>
        </p:sp>
        <p:sp>
          <p:nvSpPr>
            <p:cNvPr id="61" name="TextBox 60">
              <a:extLst>
                <a:ext uri="{FF2B5EF4-FFF2-40B4-BE49-F238E27FC236}">
                  <a16:creationId xmlns:a16="http://schemas.microsoft.com/office/drawing/2014/main" id="{A37494B5-FE78-43DB-91F5-05013F4BB5FA}"/>
                </a:ext>
              </a:extLst>
            </p:cNvPr>
            <p:cNvSpPr txBox="1"/>
            <p:nvPr/>
          </p:nvSpPr>
          <p:spPr>
            <a:xfrm>
              <a:off x="8156864" y="7781111"/>
              <a:ext cx="830579" cy="207842"/>
            </a:xfrm>
            <a:prstGeom prst="rect">
              <a:avLst/>
            </a:prstGeom>
            <a:noFill/>
          </p:spPr>
          <p:txBody>
            <a:bodyPr wrap="square" lIns="0" tIns="36576" rIns="0" bIns="0" rtlCol="0" anchor="ctr">
              <a:spAutoFit/>
            </a:bodyPr>
            <a:lstStyle/>
            <a:p>
              <a:pPr marL="0" marR="0" lvl="0" indent="0" algn="ctr" defTabSz="914400" eaLnBrk="1" fontAlgn="auto" latinLnBrk="0" hangingPunct="1">
                <a:buClr>
                  <a:srgbClr val="ED7D31"/>
                </a:buClr>
                <a:buSzPct val="70000"/>
                <a:buFontTx/>
                <a:buNone/>
                <a:tabLst/>
                <a:defRPr/>
              </a:pPr>
              <a:r>
                <a:rPr kumimoji="0" lang="en-US" sz="1200" b="1" i="0" u="none" strike="noStrike" kern="0" cap="none" spc="0" normalizeH="0" baseline="0" noProof="0" dirty="0">
                  <a:ln>
                    <a:noFill/>
                  </a:ln>
                  <a:effectLst/>
                  <a:uLnTx/>
                  <a:uFillTx/>
                  <a:latin typeface="+mj-lt"/>
                </a:rPr>
                <a:t>Customer</a:t>
              </a:r>
              <a:r>
                <a:rPr kumimoji="0" lang="en-US" sz="900" b="1" i="0" u="none" strike="noStrike" kern="0" cap="none" spc="0" normalizeH="0" baseline="0" noProof="0" dirty="0">
                  <a:ln>
                    <a:noFill/>
                  </a:ln>
                  <a:effectLst/>
                  <a:uLnTx/>
                  <a:uFillTx/>
                  <a:latin typeface="+mj-lt"/>
                </a:rPr>
                <a:t> </a:t>
              </a:r>
              <a:r>
                <a:rPr kumimoji="0" lang="en-US" sz="1200" b="1" i="0" u="none" strike="noStrike" kern="0" cap="none" spc="0" normalizeH="0" baseline="0" noProof="0" dirty="0">
                  <a:ln>
                    <a:noFill/>
                  </a:ln>
                  <a:effectLst/>
                  <a:uLnTx/>
                  <a:uFillTx/>
                  <a:latin typeface="+mj-lt"/>
                </a:rPr>
                <a:t>B</a:t>
              </a:r>
              <a:endParaRPr kumimoji="0" lang="en-US" sz="900" b="1" i="0" u="none" strike="noStrike" kern="0" cap="none" spc="0" normalizeH="0" baseline="0" noProof="0" dirty="0">
                <a:ln>
                  <a:noFill/>
                </a:ln>
                <a:effectLst/>
                <a:uLnTx/>
                <a:uFillTx/>
                <a:latin typeface="+mj-lt"/>
              </a:endParaRPr>
            </a:p>
          </p:txBody>
        </p:sp>
      </p:grpSp>
      <p:sp>
        <p:nvSpPr>
          <p:cNvPr id="49" name="Content Placeholder 2">
            <a:extLst>
              <a:ext uri="{FF2B5EF4-FFF2-40B4-BE49-F238E27FC236}">
                <a16:creationId xmlns:a16="http://schemas.microsoft.com/office/drawing/2014/main" id="{85DC4C10-168F-4C3D-890D-6A6B8A13BD56}"/>
              </a:ext>
            </a:extLst>
          </p:cNvPr>
          <p:cNvSpPr txBox="1">
            <a:spLocks/>
          </p:cNvSpPr>
          <p:nvPr/>
        </p:nvSpPr>
        <p:spPr>
          <a:xfrm>
            <a:off x="4872413" y="1299885"/>
            <a:ext cx="2176117" cy="237428"/>
          </a:xfrm>
          <a:prstGeom prst="rect">
            <a:avLst/>
          </a:prstGeom>
        </p:spPr>
        <p:txBody>
          <a:bodyPr vert="horz" lIns="0" tIns="0" rIns="0" bIns="0" rtlCol="0" anchor="ctr" anchorCtr="0">
            <a:noAutofit/>
          </a:bodyPr>
          <a:lstStyle>
            <a:lvl1pPr marL="176514"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1pPr>
            <a:lvl2pPr marL="353028" indent="-182708"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2pPr>
            <a:lvl3pPr marL="529543"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3pPr>
            <a:lvl4pPr marL="696767" indent="-16722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4pPr>
            <a:lvl5pPr marL="873281"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5pPr>
            <a:lvl6pPr marL="2452617"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6pPr>
            <a:lvl7pPr marL="2898548"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7pPr>
            <a:lvl8pPr marL="3344478"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8pPr>
            <a:lvl9pPr marL="3790409"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9pPr>
          </a:lstStyle>
          <a:p>
            <a:pPr marL="0" marR="0" lvl="0" indent="0" algn="ctr" defTabSz="891861" rtl="0" eaLnBrk="1" fontAlgn="auto" latinLnBrk="0" hangingPunct="1">
              <a:spcBef>
                <a:spcPts val="0"/>
              </a:spcBef>
              <a:spcAft>
                <a:spcPts val="0"/>
              </a:spcAft>
              <a:buClr>
                <a:prstClr val="black">
                  <a:lumMod val="75000"/>
                  <a:lumOff val="25000"/>
                </a:prstClr>
              </a:buClr>
              <a:buSzPct val="70000"/>
              <a:buFont typeface="Arial" pitchFamily="34" charset="0"/>
              <a:buNone/>
              <a:tabLst/>
              <a:defRPr/>
            </a:pPr>
            <a:r>
              <a:rPr kumimoji="0" lang="en-US" sz="1600" b="1" i="0" u="none" strike="noStrike" kern="1200" cap="none" spc="0" normalizeH="0" baseline="0" noProof="0" dirty="0">
                <a:ln>
                  <a:noFill/>
                </a:ln>
                <a:solidFill>
                  <a:schemeClr val="tx1"/>
                </a:solidFill>
                <a:effectLst/>
                <a:uLnTx/>
                <a:uFillTx/>
                <a:latin typeface="+mj-lt"/>
                <a:ea typeface="+mn-ea"/>
                <a:cs typeface="+mn-cs"/>
              </a:rPr>
              <a:t>Standardized</a:t>
            </a:r>
          </a:p>
        </p:txBody>
      </p:sp>
      <p:sp>
        <p:nvSpPr>
          <p:cNvPr id="50" name="Content Placeholder 2">
            <a:extLst>
              <a:ext uri="{FF2B5EF4-FFF2-40B4-BE49-F238E27FC236}">
                <a16:creationId xmlns:a16="http://schemas.microsoft.com/office/drawing/2014/main" id="{9CFDD20A-67E2-4A7A-B251-609876D3D8A7}"/>
              </a:ext>
            </a:extLst>
          </p:cNvPr>
          <p:cNvSpPr txBox="1">
            <a:spLocks/>
          </p:cNvSpPr>
          <p:nvPr/>
        </p:nvSpPr>
        <p:spPr>
          <a:xfrm>
            <a:off x="4867885" y="1649691"/>
            <a:ext cx="2186098" cy="563611"/>
          </a:xfrm>
          <a:prstGeom prst="rect">
            <a:avLst/>
          </a:prstGeom>
        </p:spPr>
        <p:txBody>
          <a:bodyPr vert="horz" lIns="0" tIns="0" rIns="0" bIns="0" rtlCol="0" anchor="ctr" anchorCtr="0">
            <a:noAutofit/>
          </a:bodyPr>
          <a:lstStyle>
            <a:lvl1pPr marL="176514"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1pPr>
            <a:lvl2pPr marL="353028" indent="-182708"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2pPr>
            <a:lvl3pPr marL="529543"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3pPr>
            <a:lvl4pPr marL="696767" indent="-16722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4pPr>
            <a:lvl5pPr marL="873281"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5pPr>
            <a:lvl6pPr marL="2452617"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6pPr>
            <a:lvl7pPr marL="2898548"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7pPr>
            <a:lvl8pPr marL="3344478"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8pPr>
            <a:lvl9pPr marL="3790409"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9pPr>
          </a:lstStyle>
          <a:p>
            <a:pPr marL="0" marR="0" lvl="0" indent="0" algn="ctr" defTabSz="891861" rtl="0" eaLnBrk="1" fontAlgn="auto" latinLnBrk="0" hangingPunct="1">
              <a:spcBef>
                <a:spcPts val="0"/>
              </a:spcBef>
              <a:spcAft>
                <a:spcPts val="0"/>
              </a:spcAft>
              <a:buClr>
                <a:prstClr val="black">
                  <a:lumMod val="75000"/>
                  <a:lumOff val="25000"/>
                </a:prstClr>
              </a:buClr>
              <a:buSzPct val="70000"/>
              <a:buFont typeface="Arial" pitchFamily="34" charset="0"/>
              <a:buNone/>
              <a:tabLst/>
              <a:defRPr/>
            </a:pPr>
            <a:r>
              <a:rPr kumimoji="0" lang="en-US" sz="1200" b="0" i="1" u="none" strike="noStrike" kern="1200" cap="none" spc="0" normalizeH="0" baseline="0" noProof="0" dirty="0">
                <a:ln>
                  <a:noFill/>
                </a:ln>
                <a:solidFill>
                  <a:schemeClr val="tx1"/>
                </a:solidFill>
                <a:effectLst/>
                <a:uLnTx/>
                <a:uFillTx/>
                <a:latin typeface="+mj-lt"/>
                <a:ea typeface="+mn-ea"/>
                <a:cs typeface="+mn-cs"/>
              </a:rPr>
              <a:t>Shared set of rules and common APIs facilitate easy adoption and interoperability</a:t>
            </a:r>
          </a:p>
        </p:txBody>
      </p:sp>
      <p:sp>
        <p:nvSpPr>
          <p:cNvPr id="51" name="Content Placeholder 2">
            <a:extLst>
              <a:ext uri="{FF2B5EF4-FFF2-40B4-BE49-F238E27FC236}">
                <a16:creationId xmlns:a16="http://schemas.microsoft.com/office/drawing/2014/main" id="{DC618E9C-7D12-4F29-B9D8-72AEBB2165E0}"/>
              </a:ext>
            </a:extLst>
          </p:cNvPr>
          <p:cNvSpPr txBox="1">
            <a:spLocks/>
          </p:cNvSpPr>
          <p:nvPr/>
        </p:nvSpPr>
        <p:spPr>
          <a:xfrm>
            <a:off x="848139" y="4731810"/>
            <a:ext cx="2685856" cy="237428"/>
          </a:xfrm>
          <a:prstGeom prst="rect">
            <a:avLst/>
          </a:prstGeom>
        </p:spPr>
        <p:txBody>
          <a:bodyPr vert="horz" lIns="0" tIns="0" rIns="0" bIns="0" rtlCol="0" anchor="ctr" anchorCtr="0">
            <a:noAutofit/>
          </a:bodyPr>
          <a:lstStyle>
            <a:lvl1pPr marL="176514"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1pPr>
            <a:lvl2pPr marL="353028" indent="-182708"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2pPr>
            <a:lvl3pPr marL="529543"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3pPr>
            <a:lvl4pPr marL="696767" indent="-16722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4pPr>
            <a:lvl5pPr marL="873281"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5pPr>
            <a:lvl6pPr marL="2452617"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6pPr>
            <a:lvl7pPr marL="2898548"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7pPr>
            <a:lvl8pPr marL="3344478"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8pPr>
            <a:lvl9pPr marL="3790409"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9pPr>
          </a:lstStyle>
          <a:p>
            <a:pPr marL="0" marR="0" lvl="0" indent="0" algn="ctr" defTabSz="891861" rtl="0" eaLnBrk="1" fontAlgn="auto" latinLnBrk="0" hangingPunct="1">
              <a:spcBef>
                <a:spcPts val="0"/>
              </a:spcBef>
              <a:spcAft>
                <a:spcPts val="0"/>
              </a:spcAft>
              <a:buClr>
                <a:prstClr val="black">
                  <a:lumMod val="75000"/>
                  <a:lumOff val="25000"/>
                </a:prstClr>
              </a:buClr>
              <a:buSzPct val="70000"/>
              <a:buFont typeface="Arial" pitchFamily="34" charset="0"/>
              <a:buNone/>
              <a:tabLst/>
              <a:defRPr/>
            </a:pPr>
            <a:r>
              <a:rPr kumimoji="0" lang="en-US" sz="1600" b="1" i="0" u="none" strike="noStrike" kern="1200" cap="none" spc="0" normalizeH="0" baseline="0" noProof="0" dirty="0">
                <a:ln>
                  <a:noFill/>
                </a:ln>
                <a:solidFill>
                  <a:schemeClr val="tx1"/>
                </a:solidFill>
                <a:effectLst/>
                <a:uLnTx/>
                <a:uFillTx/>
                <a:latin typeface="+mj-lt"/>
                <a:ea typeface="+mn-ea"/>
                <a:cs typeface="+mn-cs"/>
              </a:rPr>
              <a:t>Authenticated</a:t>
            </a:r>
            <a:endParaRPr kumimoji="0" lang="en-US" sz="1500" b="1" i="0" u="none" strike="noStrike" kern="1200" cap="none" spc="0" normalizeH="0" baseline="0" noProof="0" dirty="0">
              <a:ln>
                <a:noFill/>
              </a:ln>
              <a:solidFill>
                <a:schemeClr val="tx1"/>
              </a:solidFill>
              <a:effectLst/>
              <a:uLnTx/>
              <a:uFillTx/>
              <a:latin typeface="+mj-lt"/>
              <a:ea typeface="+mn-ea"/>
              <a:cs typeface="+mn-cs"/>
            </a:endParaRPr>
          </a:p>
        </p:txBody>
      </p:sp>
      <p:sp>
        <p:nvSpPr>
          <p:cNvPr id="52" name="Content Placeholder 2">
            <a:extLst>
              <a:ext uri="{FF2B5EF4-FFF2-40B4-BE49-F238E27FC236}">
                <a16:creationId xmlns:a16="http://schemas.microsoft.com/office/drawing/2014/main" id="{E1E57A04-12A6-449D-856E-30B5C2FB5A07}"/>
              </a:ext>
            </a:extLst>
          </p:cNvPr>
          <p:cNvSpPr txBox="1">
            <a:spLocks/>
          </p:cNvSpPr>
          <p:nvPr/>
        </p:nvSpPr>
        <p:spPr>
          <a:xfrm>
            <a:off x="813998" y="5013185"/>
            <a:ext cx="2663813" cy="791236"/>
          </a:xfrm>
          <a:prstGeom prst="rect">
            <a:avLst/>
          </a:prstGeom>
        </p:spPr>
        <p:txBody>
          <a:bodyPr vert="horz" lIns="0" tIns="0" rIns="0" bIns="0" rtlCol="0" anchor="ctr" anchorCtr="0">
            <a:noAutofit/>
          </a:bodyPr>
          <a:lstStyle>
            <a:defPPr>
              <a:defRPr lang="en-US"/>
            </a:defPPr>
            <a:lvl1pPr indent="0" algn="ctr" defTabSz="891861">
              <a:spcBef>
                <a:spcPts val="195"/>
              </a:spcBef>
              <a:spcAft>
                <a:spcPts val="195"/>
              </a:spcAft>
              <a:buClr>
                <a:schemeClr val="tx1">
                  <a:lumMod val="75000"/>
                  <a:lumOff val="25000"/>
                </a:schemeClr>
              </a:buClr>
              <a:buSzPct val="70000"/>
              <a:buFont typeface="Arial" pitchFamily="34" charset="0"/>
              <a:buNone/>
              <a:defRPr sz="1200" i="1">
                <a:solidFill>
                  <a:schemeClr val="tx1">
                    <a:lumMod val="75000"/>
                    <a:lumOff val="25000"/>
                  </a:schemeClr>
                </a:solidFill>
                <a:latin typeface="EYInterstate Light" panose="02000506000000020004" pitchFamily="2" charset="0"/>
              </a:defRPr>
            </a:lvl1pPr>
            <a:lvl2pPr marL="353028" indent="-182708" defTabSz="891861">
              <a:spcBef>
                <a:spcPts val="195"/>
              </a:spcBef>
              <a:spcAft>
                <a:spcPts val="195"/>
              </a:spcAft>
              <a:buClr>
                <a:schemeClr val="tx1">
                  <a:lumMod val="75000"/>
                  <a:lumOff val="25000"/>
                </a:schemeClr>
              </a:buClr>
              <a:buSzPct val="70000"/>
              <a:buFont typeface="Arial" pitchFamily="34" charset="0"/>
              <a:buChar char="►"/>
              <a:defRPr sz="1026">
                <a:solidFill>
                  <a:schemeClr val="tx1">
                    <a:lumMod val="75000"/>
                    <a:lumOff val="25000"/>
                  </a:schemeClr>
                </a:solidFill>
                <a:latin typeface="EYInterstate Light" panose="02000506000000020004" pitchFamily="2" charset="0"/>
              </a:defRPr>
            </a:lvl2pPr>
            <a:lvl3pPr marL="529543" indent="-176514" defTabSz="891861">
              <a:spcBef>
                <a:spcPts val="195"/>
              </a:spcBef>
              <a:spcAft>
                <a:spcPts val="195"/>
              </a:spcAft>
              <a:buClr>
                <a:schemeClr val="tx1">
                  <a:lumMod val="75000"/>
                  <a:lumOff val="25000"/>
                </a:schemeClr>
              </a:buClr>
              <a:buSzPct val="70000"/>
              <a:buFont typeface="Arial" pitchFamily="34" charset="0"/>
              <a:buChar char="►"/>
              <a:defRPr sz="1026">
                <a:solidFill>
                  <a:schemeClr val="tx1">
                    <a:lumMod val="75000"/>
                    <a:lumOff val="25000"/>
                  </a:schemeClr>
                </a:solidFill>
                <a:latin typeface="EYInterstate Light" panose="02000506000000020004" pitchFamily="2" charset="0"/>
              </a:defRPr>
            </a:lvl3pPr>
            <a:lvl4pPr marL="696767" indent="-167224" defTabSz="891861">
              <a:spcBef>
                <a:spcPts val="195"/>
              </a:spcBef>
              <a:spcAft>
                <a:spcPts val="195"/>
              </a:spcAft>
              <a:buClr>
                <a:schemeClr val="tx1">
                  <a:lumMod val="75000"/>
                  <a:lumOff val="25000"/>
                </a:schemeClr>
              </a:buClr>
              <a:buSzPct val="70000"/>
              <a:buFont typeface="Arial" pitchFamily="34" charset="0"/>
              <a:buChar char="►"/>
              <a:defRPr sz="1026">
                <a:solidFill>
                  <a:schemeClr val="tx1">
                    <a:lumMod val="75000"/>
                    <a:lumOff val="25000"/>
                  </a:schemeClr>
                </a:solidFill>
                <a:latin typeface="EYInterstate Light" panose="02000506000000020004" pitchFamily="2" charset="0"/>
              </a:defRPr>
            </a:lvl4pPr>
            <a:lvl5pPr marL="873281" indent="-176514" defTabSz="891861">
              <a:spcBef>
                <a:spcPts val="195"/>
              </a:spcBef>
              <a:spcAft>
                <a:spcPts val="195"/>
              </a:spcAft>
              <a:buClr>
                <a:schemeClr val="tx1">
                  <a:lumMod val="75000"/>
                  <a:lumOff val="25000"/>
                </a:schemeClr>
              </a:buClr>
              <a:buSzPct val="70000"/>
              <a:buFont typeface="Arial" pitchFamily="34" charset="0"/>
              <a:buChar char="►"/>
              <a:defRPr sz="1026">
                <a:solidFill>
                  <a:schemeClr val="tx1">
                    <a:lumMod val="75000"/>
                    <a:lumOff val="25000"/>
                  </a:schemeClr>
                </a:solidFill>
                <a:latin typeface="EYInterstate Light" panose="02000506000000020004" pitchFamily="2" charset="0"/>
              </a:defRPr>
            </a:lvl5pPr>
            <a:lvl6pPr marL="2452617" indent="-222966" defTabSz="891861">
              <a:spcBef>
                <a:spcPct val="20000"/>
              </a:spcBef>
              <a:buFont typeface="Arial" pitchFamily="34" charset="0"/>
              <a:buChar char="•"/>
              <a:defRPr sz="1967"/>
            </a:lvl6pPr>
            <a:lvl7pPr marL="2898548" indent="-222966" defTabSz="891861">
              <a:spcBef>
                <a:spcPct val="20000"/>
              </a:spcBef>
              <a:buFont typeface="Arial" pitchFamily="34" charset="0"/>
              <a:buChar char="•"/>
              <a:defRPr sz="1967"/>
            </a:lvl7pPr>
            <a:lvl8pPr marL="3344478" indent="-222966" defTabSz="891861">
              <a:spcBef>
                <a:spcPct val="20000"/>
              </a:spcBef>
              <a:buFont typeface="Arial" pitchFamily="34" charset="0"/>
              <a:buChar char="•"/>
              <a:defRPr sz="1967"/>
            </a:lvl8pPr>
            <a:lvl9pPr marL="3790409" indent="-222966" defTabSz="891861">
              <a:spcBef>
                <a:spcPct val="20000"/>
              </a:spcBef>
              <a:buFont typeface="Arial" pitchFamily="34" charset="0"/>
              <a:buChar char="•"/>
              <a:defRPr sz="1967"/>
            </a:lvl9pPr>
          </a:lstStyle>
          <a:p>
            <a:pPr marL="0" marR="0" lvl="0" indent="0" algn="ctr" defTabSz="891861" eaLnBrk="1" fontAlgn="auto" latinLnBrk="0" hangingPunct="1">
              <a:spcBef>
                <a:spcPts val="0"/>
              </a:spcBef>
              <a:spcAft>
                <a:spcPts val="0"/>
              </a:spcAft>
              <a:buClr>
                <a:prstClr val="black">
                  <a:lumMod val="75000"/>
                  <a:lumOff val="25000"/>
                </a:prstClr>
              </a:buClr>
              <a:buSzPct val="70000"/>
              <a:buFont typeface="Arial" pitchFamily="34" charset="0"/>
              <a:buNone/>
              <a:tabLst/>
              <a:defRPr/>
            </a:pPr>
            <a:r>
              <a:rPr kumimoji="0" lang="en-US" sz="1200" b="0" i="1" u="none" strike="noStrike" kern="0" cap="none" spc="0" normalizeH="0" baseline="0" noProof="0" dirty="0">
                <a:ln>
                  <a:noFill/>
                </a:ln>
                <a:solidFill>
                  <a:schemeClr val="tx1"/>
                </a:solidFill>
                <a:effectLst/>
                <a:uLnTx/>
                <a:uFillTx/>
                <a:latin typeface="+mj-lt"/>
              </a:rPr>
              <a:t>Each participant is vetted and authorized by Nacha as a validated credential service provider (CSP) and governed by Nacha created rules</a:t>
            </a:r>
          </a:p>
        </p:txBody>
      </p:sp>
      <p:pic>
        <p:nvPicPr>
          <p:cNvPr id="53" name="Picture 52">
            <a:extLst>
              <a:ext uri="{FF2B5EF4-FFF2-40B4-BE49-F238E27FC236}">
                <a16:creationId xmlns:a16="http://schemas.microsoft.com/office/drawing/2014/main" id="{55C20DE6-1DA1-4F05-9ACA-7FD1866CE637}"/>
              </a:ext>
            </a:extLst>
          </p:cNvPr>
          <p:cNvPicPr>
            <a:picLocks noChangeAspect="1"/>
          </p:cNvPicPr>
          <p:nvPr/>
        </p:nvPicPr>
        <p:blipFill>
          <a:blip r:embed="rId2"/>
          <a:stretch>
            <a:fillRect/>
          </a:stretch>
        </p:blipFill>
        <p:spPr>
          <a:xfrm>
            <a:off x="5257760" y="3491272"/>
            <a:ext cx="1422851" cy="553699"/>
          </a:xfrm>
          <a:prstGeom prst="rect">
            <a:avLst/>
          </a:prstGeom>
        </p:spPr>
      </p:pic>
      <p:sp>
        <p:nvSpPr>
          <p:cNvPr id="54" name="Content Placeholder 2">
            <a:extLst>
              <a:ext uri="{FF2B5EF4-FFF2-40B4-BE49-F238E27FC236}">
                <a16:creationId xmlns:a16="http://schemas.microsoft.com/office/drawing/2014/main" id="{1722A426-D76D-46BA-B8B6-56F9CD79BB67}"/>
              </a:ext>
            </a:extLst>
          </p:cNvPr>
          <p:cNvSpPr txBox="1">
            <a:spLocks/>
          </p:cNvSpPr>
          <p:nvPr/>
        </p:nvSpPr>
        <p:spPr>
          <a:xfrm>
            <a:off x="9401803" y="4737154"/>
            <a:ext cx="931731" cy="241719"/>
          </a:xfrm>
          <a:prstGeom prst="rect">
            <a:avLst/>
          </a:prstGeom>
        </p:spPr>
        <p:txBody>
          <a:bodyPr vert="horz" lIns="0" tIns="0" rIns="0" bIns="0" rtlCol="0" anchor="ctr" anchorCtr="0">
            <a:noAutofit/>
          </a:bodyPr>
          <a:lstStyle>
            <a:lvl1pPr marL="176514"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1pPr>
            <a:lvl2pPr marL="353028" indent="-182708"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2pPr>
            <a:lvl3pPr marL="529543"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3pPr>
            <a:lvl4pPr marL="696767" indent="-16722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4pPr>
            <a:lvl5pPr marL="873281"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5pPr>
            <a:lvl6pPr marL="2452617"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6pPr>
            <a:lvl7pPr marL="2898548"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7pPr>
            <a:lvl8pPr marL="3344478"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8pPr>
            <a:lvl9pPr marL="3790409"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9pPr>
          </a:lstStyle>
          <a:p>
            <a:pPr marL="0" marR="0" lvl="0" indent="0" algn="ctr" defTabSz="891861" rtl="0" eaLnBrk="1" fontAlgn="auto" latinLnBrk="0" hangingPunct="1">
              <a:spcBef>
                <a:spcPts val="0"/>
              </a:spcBef>
              <a:spcAft>
                <a:spcPts val="0"/>
              </a:spcAft>
              <a:buClr>
                <a:prstClr val="black">
                  <a:lumMod val="75000"/>
                  <a:lumOff val="25000"/>
                </a:prstClr>
              </a:buClr>
              <a:buSzPct val="70000"/>
              <a:buFont typeface="Arial" pitchFamily="34" charset="0"/>
              <a:buNone/>
              <a:tabLst/>
              <a:defRPr/>
            </a:pPr>
            <a:r>
              <a:rPr kumimoji="0" lang="en-US" sz="1600" b="1" i="0" u="none" strike="noStrike" kern="1200" cap="none" spc="0" normalizeH="0" baseline="0" noProof="0" dirty="0">
                <a:ln>
                  <a:noFill/>
                </a:ln>
                <a:solidFill>
                  <a:schemeClr val="tx1"/>
                </a:solidFill>
                <a:effectLst/>
                <a:uLnTx/>
                <a:uFillTx/>
                <a:latin typeface="+mj-lt"/>
                <a:ea typeface="+mn-ea"/>
                <a:cs typeface="+mn-cs"/>
              </a:rPr>
              <a:t>Auditable</a:t>
            </a:r>
          </a:p>
        </p:txBody>
      </p:sp>
      <p:sp>
        <p:nvSpPr>
          <p:cNvPr id="55" name="Content Placeholder 2">
            <a:extLst>
              <a:ext uri="{FF2B5EF4-FFF2-40B4-BE49-F238E27FC236}">
                <a16:creationId xmlns:a16="http://schemas.microsoft.com/office/drawing/2014/main" id="{F981C210-E3D8-437A-8D3D-EA61FFD7561D}"/>
              </a:ext>
            </a:extLst>
          </p:cNvPr>
          <p:cNvSpPr txBox="1">
            <a:spLocks/>
          </p:cNvSpPr>
          <p:nvPr/>
        </p:nvSpPr>
        <p:spPr>
          <a:xfrm>
            <a:off x="8749666" y="5018538"/>
            <a:ext cx="2236007" cy="645736"/>
          </a:xfrm>
          <a:prstGeom prst="rect">
            <a:avLst/>
          </a:prstGeom>
        </p:spPr>
        <p:txBody>
          <a:bodyPr vert="horz" lIns="0" tIns="0" rIns="0" bIns="0" rtlCol="0" anchor="ctr" anchorCtr="0">
            <a:noAutofit/>
          </a:bodyPr>
          <a:lstStyle>
            <a:lvl1pPr marL="176514"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1pPr>
            <a:lvl2pPr marL="353028" indent="-182708"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2pPr>
            <a:lvl3pPr marL="529543"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3pPr>
            <a:lvl4pPr marL="696767" indent="-16722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4pPr>
            <a:lvl5pPr marL="873281" indent="-176514" algn="l" defTabSz="891861" rtl="0" eaLnBrk="1" latinLnBrk="0" hangingPunct="1">
              <a:spcBef>
                <a:spcPts val="195"/>
              </a:spcBef>
              <a:spcAft>
                <a:spcPts val="195"/>
              </a:spcAft>
              <a:buClr>
                <a:schemeClr val="tx1">
                  <a:lumMod val="75000"/>
                  <a:lumOff val="25000"/>
                </a:schemeClr>
              </a:buClr>
              <a:buSzPct val="70000"/>
              <a:buFont typeface="Arial" pitchFamily="34" charset="0"/>
              <a:buChar char="►"/>
              <a:defRPr sz="1026" kern="1200">
                <a:solidFill>
                  <a:schemeClr val="tx1">
                    <a:lumMod val="75000"/>
                    <a:lumOff val="25000"/>
                  </a:schemeClr>
                </a:solidFill>
                <a:latin typeface="EYInterstate Light" panose="02000506000000020004" pitchFamily="2" charset="0"/>
                <a:ea typeface="+mn-ea"/>
                <a:cs typeface="+mn-cs"/>
              </a:defRPr>
            </a:lvl5pPr>
            <a:lvl6pPr marL="2452617"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6pPr>
            <a:lvl7pPr marL="2898548"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7pPr>
            <a:lvl8pPr marL="3344478"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8pPr>
            <a:lvl9pPr marL="3790409" indent="-222966" algn="l" defTabSz="891861" rtl="0" eaLnBrk="1" latinLnBrk="0" hangingPunct="1">
              <a:spcBef>
                <a:spcPct val="20000"/>
              </a:spcBef>
              <a:buFont typeface="Arial" pitchFamily="34" charset="0"/>
              <a:buChar char="•"/>
              <a:defRPr sz="1967" kern="1200">
                <a:solidFill>
                  <a:schemeClr val="tx1"/>
                </a:solidFill>
                <a:latin typeface="+mn-lt"/>
                <a:ea typeface="+mn-ea"/>
                <a:cs typeface="+mn-cs"/>
              </a:defRPr>
            </a:lvl9pPr>
          </a:lstStyle>
          <a:p>
            <a:pPr marL="0" marR="0" lvl="0" indent="0" algn="ctr" defTabSz="891861" rtl="0" eaLnBrk="1" fontAlgn="auto" latinLnBrk="0" hangingPunct="1">
              <a:spcBef>
                <a:spcPts val="0"/>
              </a:spcBef>
              <a:spcAft>
                <a:spcPts val="0"/>
              </a:spcAft>
              <a:buClr>
                <a:prstClr val="black">
                  <a:lumMod val="75000"/>
                  <a:lumOff val="25000"/>
                </a:prstClr>
              </a:buClr>
              <a:buSzPct val="70000"/>
              <a:buFont typeface="Arial" pitchFamily="34" charset="0"/>
              <a:buNone/>
              <a:tabLst/>
              <a:defRPr/>
            </a:pPr>
            <a:r>
              <a:rPr kumimoji="0" lang="en-US" sz="1200" b="0" i="1" u="none" strike="noStrike" kern="1200" cap="none" spc="0" normalizeH="0" baseline="0" noProof="0" dirty="0">
                <a:ln>
                  <a:noFill/>
                </a:ln>
                <a:solidFill>
                  <a:schemeClr val="tx1"/>
                </a:solidFill>
                <a:effectLst/>
                <a:uLnTx/>
                <a:uFillTx/>
                <a:latin typeface="+mj-lt"/>
                <a:ea typeface="+mn-ea"/>
                <a:cs typeface="+mn-cs"/>
              </a:rPr>
              <a:t>Metadata is logged to track events and changes to permissions</a:t>
            </a:r>
          </a:p>
        </p:txBody>
      </p:sp>
      <p:grpSp>
        <p:nvGrpSpPr>
          <p:cNvPr id="56" name="Group 55">
            <a:extLst>
              <a:ext uri="{FF2B5EF4-FFF2-40B4-BE49-F238E27FC236}">
                <a16:creationId xmlns:a16="http://schemas.microsoft.com/office/drawing/2014/main" id="{3583D831-FE97-4CCC-9974-D719C0B79F30}"/>
              </a:ext>
            </a:extLst>
          </p:cNvPr>
          <p:cNvGrpSpPr/>
          <p:nvPr/>
        </p:nvGrpSpPr>
        <p:grpSpPr>
          <a:xfrm>
            <a:off x="7160162" y="3315822"/>
            <a:ext cx="499328" cy="764105"/>
            <a:chOff x="9421168" y="7290901"/>
            <a:chExt cx="499328" cy="683017"/>
          </a:xfrm>
        </p:grpSpPr>
        <p:sp>
          <p:nvSpPr>
            <p:cNvPr id="58" name="TextBox 57">
              <a:extLst>
                <a:ext uri="{FF2B5EF4-FFF2-40B4-BE49-F238E27FC236}">
                  <a16:creationId xmlns:a16="http://schemas.microsoft.com/office/drawing/2014/main" id="{226B7BB7-A5B3-4C43-AE61-2CC5567660D3}"/>
                </a:ext>
              </a:extLst>
            </p:cNvPr>
            <p:cNvSpPr txBox="1"/>
            <p:nvPr/>
          </p:nvSpPr>
          <p:spPr>
            <a:xfrm>
              <a:off x="9423442" y="7775835"/>
              <a:ext cx="497054" cy="198083"/>
            </a:xfrm>
            <a:prstGeom prst="rect">
              <a:avLst/>
            </a:prstGeom>
            <a:solidFill>
              <a:sysClr val="window" lastClr="FFFFFF"/>
            </a:solidFill>
          </p:spPr>
          <p:txBody>
            <a:bodyPr wrap="square" lIns="0" tIns="36576" rIns="0" bIns="0" rtlCol="0" anchor="ctr">
              <a:spAutoFit/>
            </a:bodyPr>
            <a:lstStyle/>
            <a:p>
              <a:pPr marL="0" marR="0" lvl="0" indent="0" algn="ctr" defTabSz="914400" eaLnBrk="1" fontAlgn="auto" latinLnBrk="0" hangingPunct="1">
                <a:buClr>
                  <a:srgbClr val="ED7D31"/>
                </a:buClr>
                <a:buSzPct val="70000"/>
                <a:buFontTx/>
                <a:buNone/>
                <a:tabLst/>
                <a:defRPr/>
              </a:pPr>
              <a:r>
                <a:rPr kumimoji="0" lang="en-US" sz="1200" b="1" i="0" u="none" strike="noStrike" kern="0" cap="none" spc="0" normalizeH="0" baseline="0" noProof="0" dirty="0">
                  <a:ln>
                    <a:noFill/>
                  </a:ln>
                  <a:effectLst/>
                  <a:uLnTx/>
                  <a:uFillTx/>
                  <a:latin typeface="+mj-lt"/>
                </a:rPr>
                <a:t>CSP B</a:t>
              </a:r>
            </a:p>
          </p:txBody>
        </p:sp>
        <p:sp>
          <p:nvSpPr>
            <p:cNvPr id="59" name="Rectangle 58">
              <a:extLst>
                <a:ext uri="{FF2B5EF4-FFF2-40B4-BE49-F238E27FC236}">
                  <a16:creationId xmlns:a16="http://schemas.microsoft.com/office/drawing/2014/main" id="{9DDC275E-603D-442F-BC6F-CCFAAE288699}"/>
                </a:ext>
              </a:extLst>
            </p:cNvPr>
            <p:cNvSpPr/>
            <p:nvPr/>
          </p:nvSpPr>
          <p:spPr bwMode="auto">
            <a:xfrm>
              <a:off x="9421168" y="7290901"/>
              <a:ext cx="492070" cy="507212"/>
            </a:xfrm>
            <a:prstGeom prst="rect">
              <a:avLst/>
            </a:prstGeom>
            <a:solidFill>
              <a:sysClr val="window" lastClr="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0" fontAlgn="base" latinLnBrk="0" hangingPunct="0">
                <a:buClrTx/>
                <a:buSzTx/>
                <a:buFontTx/>
                <a:buNone/>
                <a:tabLst/>
                <a:defRPr/>
              </a:pPr>
              <a:endParaRPr kumimoji="0" lang="en-US" sz="2400" b="0" i="0" u="none" strike="noStrike" kern="0" cap="none" spc="0" normalizeH="0" baseline="0" noProof="0" dirty="0">
                <a:ln>
                  <a:noFill/>
                </a:ln>
                <a:effectLst/>
                <a:uLnTx/>
                <a:uFillTx/>
                <a:latin typeface="+mj-lt"/>
              </a:endParaRPr>
            </a:p>
          </p:txBody>
        </p:sp>
      </p:grpSp>
      <p:pic>
        <p:nvPicPr>
          <p:cNvPr id="57" name="Picture 56" descr="A picture containing drawing&#10;&#10;Description automatically generated">
            <a:extLst>
              <a:ext uri="{FF2B5EF4-FFF2-40B4-BE49-F238E27FC236}">
                <a16:creationId xmlns:a16="http://schemas.microsoft.com/office/drawing/2014/main" id="{58E31469-642E-49D3-BDE1-C475F3CFDE0E}"/>
              </a:ext>
            </a:extLst>
          </p:cNvPr>
          <p:cNvPicPr>
            <a:picLocks noChangeAspect="1"/>
          </p:cNvPicPr>
          <p:nvPr/>
        </p:nvPicPr>
        <p:blipFill>
          <a:blip r:embed="rId3">
            <a:duotone>
              <a:prstClr val="black"/>
              <a:schemeClr val="accent1">
                <a:tint val="45000"/>
                <a:satMod val="400000"/>
              </a:schemeClr>
            </a:duotone>
          </a:blip>
          <a:stretch>
            <a:fillRect/>
          </a:stretch>
        </p:blipFill>
        <p:spPr>
          <a:xfrm>
            <a:off x="7144088" y="3215964"/>
            <a:ext cx="531477" cy="662119"/>
          </a:xfrm>
          <a:prstGeom prst="rect">
            <a:avLst/>
          </a:prstGeom>
        </p:spPr>
      </p:pic>
    </p:spTree>
    <p:extLst>
      <p:ext uri="{BB962C8B-B14F-4D97-AF65-F5344CB8AC3E}">
        <p14:creationId xmlns:p14="http://schemas.microsoft.com/office/powerpoint/2010/main" val="3317953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Oval 146">
            <a:extLst>
              <a:ext uri="{FF2B5EF4-FFF2-40B4-BE49-F238E27FC236}">
                <a16:creationId xmlns:a16="http://schemas.microsoft.com/office/drawing/2014/main" id="{1A9D4733-EC35-426B-A5A6-70B7156CC6EE}"/>
              </a:ext>
            </a:extLst>
          </p:cNvPr>
          <p:cNvSpPr/>
          <p:nvPr/>
        </p:nvSpPr>
        <p:spPr>
          <a:xfrm>
            <a:off x="4929684" y="2313527"/>
            <a:ext cx="2184755" cy="2197657"/>
          </a:xfrm>
          <a:prstGeom prst="ellipse">
            <a:avLst/>
          </a:prstGeom>
          <a:solidFill>
            <a:sysClr val="window" lastClr="FFFFFF"/>
          </a:solidFill>
          <a:ln w="63500" cap="flat" cmpd="sng" algn="ctr">
            <a:solidFill>
              <a:srgbClr val="4472C4"/>
            </a:solidFill>
            <a:prstDash val="sysDash"/>
            <a:miter lim="800000"/>
          </a:ln>
          <a:effectLst/>
        </p:spPr>
        <p:txBody>
          <a:bodyPr rtlCol="0" anchor="ctr" anchorCtr="0"/>
          <a:lstStyle/>
          <a:p>
            <a:pPr marL="0" marR="0" lvl="0" indent="0" algn="ctr" defTabSz="914400" eaLnBrk="1" fontAlgn="auto" latinLnBrk="0" hangingPunct="1">
              <a:buClrTx/>
              <a:buSzTx/>
              <a:buFontTx/>
              <a:buNone/>
              <a:tabLst/>
              <a:defRPr/>
            </a:pPr>
            <a:endParaRPr kumimoji="0" lang="en-US" sz="2000" b="1" i="0" u="none" strike="noStrike" kern="0" cap="none" spc="0" normalizeH="0" baseline="0" noProof="0" dirty="0">
              <a:ln>
                <a:noFill/>
              </a:ln>
              <a:effectLst/>
              <a:uLnTx/>
              <a:uFillTx/>
              <a:latin typeface="+mj-lt"/>
              <a:ea typeface="+mn-ea"/>
              <a:cs typeface="+mn-cs"/>
            </a:endParaRPr>
          </a:p>
          <a:p>
            <a:pPr marL="0" marR="0" lvl="0" indent="0" algn="ctr" defTabSz="914400" eaLnBrk="1" fontAlgn="auto" latinLnBrk="0" hangingPunct="1">
              <a:buClrTx/>
              <a:buSzTx/>
              <a:buFontTx/>
              <a:buNone/>
              <a:tabLst/>
              <a:defRPr/>
            </a:pPr>
            <a:endParaRPr kumimoji="0" lang="en-US" sz="2000" b="1" i="0" u="none" strike="noStrike" kern="0" cap="none" spc="0" normalizeH="0" baseline="0" noProof="0" dirty="0">
              <a:ln>
                <a:noFill/>
              </a:ln>
              <a:effectLst/>
              <a:uLnTx/>
              <a:uFillTx/>
              <a:latin typeface="+mj-lt"/>
              <a:ea typeface="+mn-ea"/>
              <a:cs typeface="+mn-cs"/>
            </a:endParaRPr>
          </a:p>
        </p:txBody>
      </p:sp>
      <p:sp>
        <p:nvSpPr>
          <p:cNvPr id="2" name="Title 1"/>
          <p:cNvSpPr>
            <a:spLocks noGrp="1"/>
          </p:cNvSpPr>
          <p:nvPr>
            <p:ph type="title"/>
          </p:nvPr>
        </p:nvSpPr>
        <p:spPr>
          <a:xfrm>
            <a:off x="580182" y="174459"/>
            <a:ext cx="10515600" cy="622300"/>
          </a:xfrm>
        </p:spPr>
        <p:txBody>
          <a:bodyPr>
            <a:normAutofit/>
          </a:bodyPr>
          <a:lstStyle/>
          <a:p>
            <a:r>
              <a:rPr lang="en-US" dirty="0"/>
              <a:t>Phixius Data Exchange and Verification flow </a:t>
            </a:r>
            <a:endParaRPr lang="en-US" sz="2000" dirty="0"/>
          </a:p>
        </p:txBody>
      </p:sp>
      <p:sp>
        <p:nvSpPr>
          <p:cNvPr id="120" name="Arc 119">
            <a:extLst>
              <a:ext uri="{FF2B5EF4-FFF2-40B4-BE49-F238E27FC236}">
                <a16:creationId xmlns:a16="http://schemas.microsoft.com/office/drawing/2014/main" id="{EC04DAD1-FCB3-A345-9FD1-5E716DE81628}"/>
              </a:ext>
            </a:extLst>
          </p:cNvPr>
          <p:cNvSpPr/>
          <p:nvPr/>
        </p:nvSpPr>
        <p:spPr>
          <a:xfrm rot="18755933">
            <a:off x="6336206" y="2519812"/>
            <a:ext cx="3262678" cy="3102803"/>
          </a:xfrm>
          <a:prstGeom prst="arc">
            <a:avLst>
              <a:gd name="adj1" fmla="val 16200000"/>
              <a:gd name="adj2" fmla="val 446802"/>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a:extLst>
              <a:ext uri="{FF2B5EF4-FFF2-40B4-BE49-F238E27FC236}">
                <a16:creationId xmlns:a16="http://schemas.microsoft.com/office/drawing/2014/main" id="{EE334384-C1BB-6B49-908F-53E5BA130248}"/>
              </a:ext>
            </a:extLst>
          </p:cNvPr>
          <p:cNvSpPr/>
          <p:nvPr/>
        </p:nvSpPr>
        <p:spPr>
          <a:xfrm rot="18755933">
            <a:off x="2332866" y="2519813"/>
            <a:ext cx="3262678" cy="3102803"/>
          </a:xfrm>
          <a:prstGeom prst="arc">
            <a:avLst>
              <a:gd name="adj1" fmla="val 16200000"/>
              <a:gd name="adj2" fmla="val 446802"/>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Box 121">
            <a:extLst>
              <a:ext uri="{FF2B5EF4-FFF2-40B4-BE49-F238E27FC236}">
                <a16:creationId xmlns:a16="http://schemas.microsoft.com/office/drawing/2014/main" id="{A4B45457-F11A-DF41-977E-72C98D89D0F8}"/>
              </a:ext>
            </a:extLst>
          </p:cNvPr>
          <p:cNvSpPr txBox="1"/>
          <p:nvPr/>
        </p:nvSpPr>
        <p:spPr>
          <a:xfrm>
            <a:off x="2515269" y="1497745"/>
            <a:ext cx="2705359" cy="954107"/>
          </a:xfrm>
          <a:prstGeom prst="rect">
            <a:avLst/>
          </a:prstGeom>
          <a:noFill/>
        </p:spPr>
        <p:txBody>
          <a:bodyPr wrap="square" rtlCol="0">
            <a:spAutoFit/>
          </a:bodyPr>
          <a:lstStyle/>
          <a:p>
            <a:pPr algn="ctr"/>
            <a:r>
              <a:rPr lang="en-US" sz="1400" dirty="0"/>
              <a:t>(2) Queries for supplier/biller/business availability and permission to get or verify data </a:t>
            </a:r>
          </a:p>
        </p:txBody>
      </p:sp>
      <p:sp>
        <p:nvSpPr>
          <p:cNvPr id="123" name="TextBox 122">
            <a:extLst>
              <a:ext uri="{FF2B5EF4-FFF2-40B4-BE49-F238E27FC236}">
                <a16:creationId xmlns:a16="http://schemas.microsoft.com/office/drawing/2014/main" id="{1A31CC36-C53F-B742-914B-2B5C2EC57DF7}"/>
              </a:ext>
            </a:extLst>
          </p:cNvPr>
          <p:cNvSpPr txBox="1"/>
          <p:nvPr/>
        </p:nvSpPr>
        <p:spPr>
          <a:xfrm>
            <a:off x="6717867" y="1505635"/>
            <a:ext cx="2638321" cy="954107"/>
          </a:xfrm>
          <a:prstGeom prst="rect">
            <a:avLst/>
          </a:prstGeom>
          <a:noFill/>
        </p:spPr>
        <p:txBody>
          <a:bodyPr wrap="square" rtlCol="0">
            <a:spAutoFit/>
          </a:bodyPr>
          <a:lstStyle/>
          <a:p>
            <a:pPr algn="ctr"/>
            <a:r>
              <a:rPr lang="en-US" sz="1400" dirty="0"/>
              <a:t>(1) Makes business discoverable with permission and hashes sensitive data for comparison in step 3 </a:t>
            </a:r>
          </a:p>
        </p:txBody>
      </p:sp>
      <p:sp>
        <p:nvSpPr>
          <p:cNvPr id="125" name="TextBox 124">
            <a:extLst>
              <a:ext uri="{FF2B5EF4-FFF2-40B4-BE49-F238E27FC236}">
                <a16:creationId xmlns:a16="http://schemas.microsoft.com/office/drawing/2014/main" id="{C0509BD4-1A4D-F14D-BA1C-598DF187E01D}"/>
              </a:ext>
            </a:extLst>
          </p:cNvPr>
          <p:cNvSpPr txBox="1"/>
          <p:nvPr/>
        </p:nvSpPr>
        <p:spPr>
          <a:xfrm>
            <a:off x="4858441" y="5008741"/>
            <a:ext cx="2499344" cy="738664"/>
          </a:xfrm>
          <a:prstGeom prst="rect">
            <a:avLst/>
          </a:prstGeom>
          <a:noFill/>
        </p:spPr>
        <p:txBody>
          <a:bodyPr wrap="square" rtlCol="0">
            <a:spAutoFit/>
          </a:bodyPr>
          <a:lstStyle/>
          <a:p>
            <a:pPr algn="ctr"/>
            <a:r>
              <a:rPr lang="en-US" sz="1400" dirty="0"/>
              <a:t>(3) If approved - provides or verifies requested data via standardized API</a:t>
            </a:r>
          </a:p>
        </p:txBody>
      </p:sp>
      <p:sp>
        <p:nvSpPr>
          <p:cNvPr id="127" name="TextBox 126">
            <a:extLst>
              <a:ext uri="{FF2B5EF4-FFF2-40B4-BE49-F238E27FC236}">
                <a16:creationId xmlns:a16="http://schemas.microsoft.com/office/drawing/2014/main" id="{AD2C2F66-61EB-4577-B735-F813D8F5612E}"/>
              </a:ext>
            </a:extLst>
          </p:cNvPr>
          <p:cNvSpPr txBox="1"/>
          <p:nvPr/>
        </p:nvSpPr>
        <p:spPr>
          <a:xfrm>
            <a:off x="332094" y="3369986"/>
            <a:ext cx="1306540" cy="590931"/>
          </a:xfrm>
          <a:prstGeom prst="rect">
            <a:avLst/>
          </a:prstGeom>
          <a:noFill/>
        </p:spPr>
        <p:txBody>
          <a:bodyPr wrap="square" lIns="0" tIns="36576" rIns="0" bIns="0" rtlCol="0" anchor="ctr">
            <a:spAutoFit/>
          </a:bodyPr>
          <a:lstStyle/>
          <a:p>
            <a:pPr marL="0" marR="0" lvl="0" indent="0" algn="ctr" defTabSz="914400" eaLnBrk="1" fontAlgn="auto" latinLnBrk="0" hangingPunct="1">
              <a:buClr>
                <a:srgbClr val="ED7D31"/>
              </a:buClr>
              <a:buSzPct val="70000"/>
              <a:buFontTx/>
              <a:buNone/>
              <a:tabLst/>
              <a:defRPr/>
            </a:pPr>
            <a:r>
              <a:rPr kumimoji="0" lang="en-US" sz="1200" b="1" i="0" u="none" strike="noStrike" kern="0" cap="none" spc="0" normalizeH="0" baseline="0" noProof="0" dirty="0">
                <a:ln>
                  <a:noFill/>
                </a:ln>
                <a:effectLst/>
                <a:uLnTx/>
                <a:uFillTx/>
                <a:latin typeface="+mj-lt"/>
              </a:rPr>
              <a:t>Business Originating Payments</a:t>
            </a:r>
          </a:p>
        </p:txBody>
      </p:sp>
      <p:pic>
        <p:nvPicPr>
          <p:cNvPr id="128" name="Picture 1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848" y="2499332"/>
            <a:ext cx="759803" cy="759803"/>
          </a:xfrm>
          <a:prstGeom prst="rect">
            <a:avLst/>
          </a:prstGeom>
        </p:spPr>
      </p:pic>
      <p:grpSp>
        <p:nvGrpSpPr>
          <p:cNvPr id="130" name="Group 129">
            <a:extLst>
              <a:ext uri="{FF2B5EF4-FFF2-40B4-BE49-F238E27FC236}">
                <a16:creationId xmlns:a16="http://schemas.microsoft.com/office/drawing/2014/main" id="{98A19670-CB7C-4B70-8DCE-839BA5A0CD05}"/>
              </a:ext>
            </a:extLst>
          </p:cNvPr>
          <p:cNvGrpSpPr/>
          <p:nvPr/>
        </p:nvGrpSpPr>
        <p:grpSpPr>
          <a:xfrm>
            <a:off x="2309254" y="3251761"/>
            <a:ext cx="911749" cy="1341583"/>
            <a:chOff x="8718931" y="7346503"/>
            <a:chExt cx="911749" cy="1199212"/>
          </a:xfrm>
        </p:grpSpPr>
        <p:sp>
          <p:nvSpPr>
            <p:cNvPr id="131" name="TextBox 130">
              <a:extLst>
                <a:ext uri="{FF2B5EF4-FFF2-40B4-BE49-F238E27FC236}">
                  <a16:creationId xmlns:a16="http://schemas.microsoft.com/office/drawing/2014/main" id="{BE055F9F-DEF4-4FB1-82EB-91698AFCF0EC}"/>
                </a:ext>
              </a:extLst>
            </p:cNvPr>
            <p:cNvSpPr txBox="1"/>
            <p:nvPr/>
          </p:nvSpPr>
          <p:spPr>
            <a:xfrm>
              <a:off x="8718931" y="8017494"/>
              <a:ext cx="911749" cy="528221"/>
            </a:xfrm>
            <a:prstGeom prst="rect">
              <a:avLst/>
            </a:prstGeom>
            <a:solidFill>
              <a:sysClr val="window" lastClr="FFFFFF"/>
            </a:solidFill>
          </p:spPr>
          <p:txBody>
            <a:bodyPr wrap="square" lIns="0" tIns="36576" rIns="0" bIns="0" rtlCol="0" anchor="ctr">
              <a:spAutoFit/>
            </a:bodyPr>
            <a:lstStyle/>
            <a:p>
              <a:pPr marL="0" marR="0" lvl="0" indent="0" algn="ctr" defTabSz="914400" eaLnBrk="1" fontAlgn="auto" latinLnBrk="0" hangingPunct="1">
                <a:buClr>
                  <a:srgbClr val="ED7D31"/>
                </a:buClr>
                <a:buSzPct val="70000"/>
                <a:buFontTx/>
                <a:buNone/>
                <a:tabLst/>
                <a:defRPr/>
              </a:pPr>
              <a:r>
                <a:rPr kumimoji="0" lang="en-US" sz="1200" b="1" i="0" u="none" strike="noStrike" kern="0" cap="none" spc="0" normalizeH="0" baseline="0" noProof="0" dirty="0">
                  <a:ln>
                    <a:noFill/>
                  </a:ln>
                  <a:effectLst/>
                  <a:uLnTx/>
                  <a:uFillTx/>
                  <a:latin typeface="+mj-lt"/>
                </a:rPr>
                <a:t>Requesting  CSP</a:t>
              </a:r>
            </a:p>
            <a:p>
              <a:pPr marL="0" marR="0" lvl="0" indent="0" algn="ctr" defTabSz="914400" eaLnBrk="1" fontAlgn="auto" latinLnBrk="0" hangingPunct="1">
                <a:buClr>
                  <a:srgbClr val="ED7D31"/>
                </a:buClr>
                <a:buSzPct val="70000"/>
                <a:buFontTx/>
                <a:buNone/>
                <a:tabLst/>
                <a:defRPr/>
              </a:pPr>
              <a:endParaRPr kumimoji="0" lang="en-US" sz="1200" b="1" i="0" u="none" strike="noStrike" kern="0" cap="none" spc="0" normalizeH="0" baseline="0" noProof="0" dirty="0">
                <a:ln>
                  <a:noFill/>
                </a:ln>
                <a:effectLst/>
                <a:uLnTx/>
                <a:uFillTx/>
                <a:latin typeface="+mj-lt"/>
              </a:endParaRPr>
            </a:p>
          </p:txBody>
        </p:sp>
        <p:sp>
          <p:nvSpPr>
            <p:cNvPr id="133" name="Freeform 364">
              <a:extLst>
                <a:ext uri="{FF2B5EF4-FFF2-40B4-BE49-F238E27FC236}">
                  <a16:creationId xmlns:a16="http://schemas.microsoft.com/office/drawing/2014/main" id="{B31DDA27-DA4F-4D55-BEF2-2DCCD3A1EF6E}"/>
                </a:ext>
              </a:extLst>
            </p:cNvPr>
            <p:cNvSpPr>
              <a:spLocks noEditPoints="1"/>
            </p:cNvSpPr>
            <p:nvPr/>
          </p:nvSpPr>
          <p:spPr bwMode="auto">
            <a:xfrm>
              <a:off x="8893854" y="7346503"/>
              <a:ext cx="534446" cy="612106"/>
            </a:xfrm>
            <a:custGeom>
              <a:avLst/>
              <a:gdLst>
                <a:gd name="T0" fmla="*/ 91 w 182"/>
                <a:gd name="T1" fmla="*/ 0 h 170"/>
                <a:gd name="T2" fmla="*/ 182 w 182"/>
                <a:gd name="T3" fmla="*/ 37 h 170"/>
                <a:gd name="T4" fmla="*/ 182 w 182"/>
                <a:gd name="T5" fmla="*/ 49 h 170"/>
                <a:gd name="T6" fmla="*/ 169 w 182"/>
                <a:gd name="T7" fmla="*/ 49 h 170"/>
                <a:gd name="T8" fmla="*/ 167 w 182"/>
                <a:gd name="T9" fmla="*/ 53 h 170"/>
                <a:gd name="T10" fmla="*/ 163 w 182"/>
                <a:gd name="T11" fmla="*/ 55 h 170"/>
                <a:gd name="T12" fmla="*/ 19 w 182"/>
                <a:gd name="T13" fmla="*/ 55 h 170"/>
                <a:gd name="T14" fmla="*/ 14 w 182"/>
                <a:gd name="T15" fmla="*/ 53 h 170"/>
                <a:gd name="T16" fmla="*/ 12 w 182"/>
                <a:gd name="T17" fmla="*/ 49 h 170"/>
                <a:gd name="T18" fmla="*/ 0 w 182"/>
                <a:gd name="T19" fmla="*/ 49 h 170"/>
                <a:gd name="T20" fmla="*/ 0 w 182"/>
                <a:gd name="T21" fmla="*/ 37 h 170"/>
                <a:gd name="T22" fmla="*/ 91 w 182"/>
                <a:gd name="T23" fmla="*/ 0 h 170"/>
                <a:gd name="T24" fmla="*/ 175 w 182"/>
                <a:gd name="T25" fmla="*/ 151 h 170"/>
                <a:gd name="T26" fmla="*/ 180 w 182"/>
                <a:gd name="T27" fmla="*/ 153 h 170"/>
                <a:gd name="T28" fmla="*/ 182 w 182"/>
                <a:gd name="T29" fmla="*/ 158 h 170"/>
                <a:gd name="T30" fmla="*/ 182 w 182"/>
                <a:gd name="T31" fmla="*/ 170 h 170"/>
                <a:gd name="T32" fmla="*/ 0 w 182"/>
                <a:gd name="T33" fmla="*/ 170 h 170"/>
                <a:gd name="T34" fmla="*/ 0 w 182"/>
                <a:gd name="T35" fmla="*/ 158 h 170"/>
                <a:gd name="T36" fmla="*/ 2 w 182"/>
                <a:gd name="T37" fmla="*/ 153 h 170"/>
                <a:gd name="T38" fmla="*/ 7 w 182"/>
                <a:gd name="T39" fmla="*/ 151 h 170"/>
                <a:gd name="T40" fmla="*/ 175 w 182"/>
                <a:gd name="T41" fmla="*/ 151 h 170"/>
                <a:gd name="T42" fmla="*/ 24 w 182"/>
                <a:gd name="T43" fmla="*/ 61 h 170"/>
                <a:gd name="T44" fmla="*/ 48 w 182"/>
                <a:gd name="T45" fmla="*/ 61 h 170"/>
                <a:gd name="T46" fmla="*/ 48 w 182"/>
                <a:gd name="T47" fmla="*/ 133 h 170"/>
                <a:gd name="T48" fmla="*/ 61 w 182"/>
                <a:gd name="T49" fmla="*/ 133 h 170"/>
                <a:gd name="T50" fmla="*/ 61 w 182"/>
                <a:gd name="T51" fmla="*/ 61 h 170"/>
                <a:gd name="T52" fmla="*/ 85 w 182"/>
                <a:gd name="T53" fmla="*/ 61 h 170"/>
                <a:gd name="T54" fmla="*/ 85 w 182"/>
                <a:gd name="T55" fmla="*/ 133 h 170"/>
                <a:gd name="T56" fmla="*/ 97 w 182"/>
                <a:gd name="T57" fmla="*/ 133 h 170"/>
                <a:gd name="T58" fmla="*/ 97 w 182"/>
                <a:gd name="T59" fmla="*/ 61 h 170"/>
                <a:gd name="T60" fmla="*/ 121 w 182"/>
                <a:gd name="T61" fmla="*/ 61 h 170"/>
                <a:gd name="T62" fmla="*/ 121 w 182"/>
                <a:gd name="T63" fmla="*/ 133 h 170"/>
                <a:gd name="T64" fmla="*/ 133 w 182"/>
                <a:gd name="T65" fmla="*/ 133 h 170"/>
                <a:gd name="T66" fmla="*/ 133 w 182"/>
                <a:gd name="T67" fmla="*/ 61 h 170"/>
                <a:gd name="T68" fmla="*/ 157 w 182"/>
                <a:gd name="T69" fmla="*/ 61 h 170"/>
                <a:gd name="T70" fmla="*/ 157 w 182"/>
                <a:gd name="T71" fmla="*/ 133 h 170"/>
                <a:gd name="T72" fmla="*/ 163 w 182"/>
                <a:gd name="T73" fmla="*/ 133 h 170"/>
                <a:gd name="T74" fmla="*/ 167 w 182"/>
                <a:gd name="T75" fmla="*/ 135 h 170"/>
                <a:gd name="T76" fmla="*/ 169 w 182"/>
                <a:gd name="T77" fmla="*/ 139 h 170"/>
                <a:gd name="T78" fmla="*/ 169 w 182"/>
                <a:gd name="T79" fmla="*/ 145 h 170"/>
                <a:gd name="T80" fmla="*/ 12 w 182"/>
                <a:gd name="T81" fmla="*/ 145 h 170"/>
                <a:gd name="T82" fmla="*/ 12 w 182"/>
                <a:gd name="T83" fmla="*/ 139 h 170"/>
                <a:gd name="T84" fmla="*/ 14 w 182"/>
                <a:gd name="T85" fmla="*/ 135 h 170"/>
                <a:gd name="T86" fmla="*/ 19 w 182"/>
                <a:gd name="T87" fmla="*/ 133 h 170"/>
                <a:gd name="T88" fmla="*/ 24 w 182"/>
                <a:gd name="T89" fmla="*/ 133 h 170"/>
                <a:gd name="T90" fmla="*/ 24 w 182"/>
                <a:gd name="T91" fmla="*/ 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70">
                  <a:moveTo>
                    <a:pt x="91" y="0"/>
                  </a:moveTo>
                  <a:cubicBezTo>
                    <a:pt x="182" y="37"/>
                    <a:pt x="182" y="37"/>
                    <a:pt x="182" y="37"/>
                  </a:cubicBezTo>
                  <a:cubicBezTo>
                    <a:pt x="182" y="49"/>
                    <a:pt x="182" y="49"/>
                    <a:pt x="182" y="49"/>
                  </a:cubicBezTo>
                  <a:cubicBezTo>
                    <a:pt x="169" y="49"/>
                    <a:pt x="169" y="49"/>
                    <a:pt x="169" y="49"/>
                  </a:cubicBezTo>
                  <a:cubicBezTo>
                    <a:pt x="169" y="50"/>
                    <a:pt x="169" y="52"/>
                    <a:pt x="167" y="53"/>
                  </a:cubicBezTo>
                  <a:cubicBezTo>
                    <a:pt x="166" y="54"/>
                    <a:pt x="165" y="55"/>
                    <a:pt x="163" y="55"/>
                  </a:cubicBezTo>
                  <a:cubicBezTo>
                    <a:pt x="19" y="55"/>
                    <a:pt x="19" y="55"/>
                    <a:pt x="19" y="55"/>
                  </a:cubicBezTo>
                  <a:cubicBezTo>
                    <a:pt x="17" y="55"/>
                    <a:pt x="15" y="54"/>
                    <a:pt x="14" y="53"/>
                  </a:cubicBezTo>
                  <a:cubicBezTo>
                    <a:pt x="13" y="52"/>
                    <a:pt x="12" y="50"/>
                    <a:pt x="12" y="49"/>
                  </a:cubicBezTo>
                  <a:cubicBezTo>
                    <a:pt x="0" y="49"/>
                    <a:pt x="0" y="49"/>
                    <a:pt x="0" y="49"/>
                  </a:cubicBezTo>
                  <a:cubicBezTo>
                    <a:pt x="0" y="37"/>
                    <a:pt x="0" y="37"/>
                    <a:pt x="0" y="37"/>
                  </a:cubicBezTo>
                  <a:lnTo>
                    <a:pt x="91" y="0"/>
                  </a:lnTo>
                  <a:close/>
                  <a:moveTo>
                    <a:pt x="175" y="151"/>
                  </a:moveTo>
                  <a:cubicBezTo>
                    <a:pt x="177" y="151"/>
                    <a:pt x="178" y="152"/>
                    <a:pt x="180" y="153"/>
                  </a:cubicBezTo>
                  <a:cubicBezTo>
                    <a:pt x="181" y="154"/>
                    <a:pt x="182" y="156"/>
                    <a:pt x="182" y="158"/>
                  </a:cubicBezTo>
                  <a:cubicBezTo>
                    <a:pt x="182" y="170"/>
                    <a:pt x="182" y="170"/>
                    <a:pt x="182" y="170"/>
                  </a:cubicBezTo>
                  <a:cubicBezTo>
                    <a:pt x="0" y="170"/>
                    <a:pt x="0" y="170"/>
                    <a:pt x="0" y="170"/>
                  </a:cubicBezTo>
                  <a:cubicBezTo>
                    <a:pt x="0" y="158"/>
                    <a:pt x="0" y="158"/>
                    <a:pt x="0" y="158"/>
                  </a:cubicBezTo>
                  <a:cubicBezTo>
                    <a:pt x="0" y="156"/>
                    <a:pt x="1" y="154"/>
                    <a:pt x="2" y="153"/>
                  </a:cubicBezTo>
                  <a:cubicBezTo>
                    <a:pt x="3" y="152"/>
                    <a:pt x="5" y="151"/>
                    <a:pt x="7" y="151"/>
                  </a:cubicBezTo>
                  <a:lnTo>
                    <a:pt x="175" y="151"/>
                  </a:lnTo>
                  <a:close/>
                  <a:moveTo>
                    <a:pt x="24" y="61"/>
                  </a:moveTo>
                  <a:cubicBezTo>
                    <a:pt x="48" y="61"/>
                    <a:pt x="48" y="61"/>
                    <a:pt x="48" y="61"/>
                  </a:cubicBezTo>
                  <a:cubicBezTo>
                    <a:pt x="48" y="133"/>
                    <a:pt x="48" y="133"/>
                    <a:pt x="48" y="133"/>
                  </a:cubicBezTo>
                  <a:cubicBezTo>
                    <a:pt x="61" y="133"/>
                    <a:pt x="61" y="133"/>
                    <a:pt x="61" y="133"/>
                  </a:cubicBezTo>
                  <a:cubicBezTo>
                    <a:pt x="61" y="61"/>
                    <a:pt x="61" y="61"/>
                    <a:pt x="61" y="61"/>
                  </a:cubicBezTo>
                  <a:cubicBezTo>
                    <a:pt x="85" y="61"/>
                    <a:pt x="85" y="61"/>
                    <a:pt x="85" y="61"/>
                  </a:cubicBezTo>
                  <a:cubicBezTo>
                    <a:pt x="85" y="133"/>
                    <a:pt x="85" y="133"/>
                    <a:pt x="85" y="133"/>
                  </a:cubicBezTo>
                  <a:cubicBezTo>
                    <a:pt x="97" y="133"/>
                    <a:pt x="97" y="133"/>
                    <a:pt x="97" y="133"/>
                  </a:cubicBezTo>
                  <a:cubicBezTo>
                    <a:pt x="97" y="61"/>
                    <a:pt x="97" y="61"/>
                    <a:pt x="97" y="61"/>
                  </a:cubicBezTo>
                  <a:cubicBezTo>
                    <a:pt x="121" y="61"/>
                    <a:pt x="121" y="61"/>
                    <a:pt x="121" y="61"/>
                  </a:cubicBezTo>
                  <a:cubicBezTo>
                    <a:pt x="121" y="133"/>
                    <a:pt x="121" y="133"/>
                    <a:pt x="121" y="133"/>
                  </a:cubicBezTo>
                  <a:cubicBezTo>
                    <a:pt x="133" y="133"/>
                    <a:pt x="133" y="133"/>
                    <a:pt x="133" y="133"/>
                  </a:cubicBezTo>
                  <a:cubicBezTo>
                    <a:pt x="133" y="61"/>
                    <a:pt x="133" y="61"/>
                    <a:pt x="133" y="61"/>
                  </a:cubicBezTo>
                  <a:cubicBezTo>
                    <a:pt x="157" y="61"/>
                    <a:pt x="157" y="61"/>
                    <a:pt x="157" y="61"/>
                  </a:cubicBezTo>
                  <a:cubicBezTo>
                    <a:pt x="157" y="133"/>
                    <a:pt x="157" y="133"/>
                    <a:pt x="157" y="133"/>
                  </a:cubicBezTo>
                  <a:cubicBezTo>
                    <a:pt x="163" y="133"/>
                    <a:pt x="163" y="133"/>
                    <a:pt x="163" y="133"/>
                  </a:cubicBezTo>
                  <a:cubicBezTo>
                    <a:pt x="165" y="133"/>
                    <a:pt x="166" y="134"/>
                    <a:pt x="167" y="135"/>
                  </a:cubicBezTo>
                  <a:cubicBezTo>
                    <a:pt x="169" y="136"/>
                    <a:pt x="169" y="138"/>
                    <a:pt x="169" y="139"/>
                  </a:cubicBezTo>
                  <a:cubicBezTo>
                    <a:pt x="169" y="145"/>
                    <a:pt x="169" y="145"/>
                    <a:pt x="169" y="145"/>
                  </a:cubicBezTo>
                  <a:cubicBezTo>
                    <a:pt x="12" y="145"/>
                    <a:pt x="12" y="145"/>
                    <a:pt x="12" y="145"/>
                  </a:cubicBezTo>
                  <a:cubicBezTo>
                    <a:pt x="12" y="139"/>
                    <a:pt x="12" y="139"/>
                    <a:pt x="12" y="139"/>
                  </a:cubicBezTo>
                  <a:cubicBezTo>
                    <a:pt x="12" y="138"/>
                    <a:pt x="13" y="136"/>
                    <a:pt x="14" y="135"/>
                  </a:cubicBezTo>
                  <a:cubicBezTo>
                    <a:pt x="15" y="134"/>
                    <a:pt x="17" y="133"/>
                    <a:pt x="19" y="133"/>
                  </a:cubicBezTo>
                  <a:cubicBezTo>
                    <a:pt x="24" y="133"/>
                    <a:pt x="24" y="133"/>
                    <a:pt x="24" y="133"/>
                  </a:cubicBezTo>
                  <a:lnTo>
                    <a:pt x="24" y="61"/>
                  </a:lnTo>
                  <a:close/>
                </a:path>
              </a:pathLst>
            </a:custGeom>
            <a:solidFill>
              <a:schemeClr val="tx2"/>
            </a:solidFill>
            <a:ln>
              <a:noFill/>
            </a:ln>
          </p:spPr>
          <p:txBody>
            <a:bodyPr/>
            <a:lstStyle/>
            <a:p>
              <a:pPr marL="0" marR="0" lvl="0" indent="0" defTabSz="1536192" eaLnBrk="1" fontAlgn="auto" latinLnBrk="0" hangingPunct="1">
                <a:buClrTx/>
                <a:buSzTx/>
                <a:buFontTx/>
                <a:buNone/>
                <a:tabLst/>
                <a:defRPr/>
              </a:pPr>
              <a:endParaRPr kumimoji="0" lang="en-US" sz="2000" b="0" i="0" u="none" strike="noStrike" kern="0" cap="none" spc="0" normalizeH="0" baseline="0" noProof="0" dirty="0">
                <a:ln>
                  <a:noFill/>
                </a:ln>
                <a:effectLst/>
                <a:uLnTx/>
                <a:uFillTx/>
                <a:latin typeface="+mj-lt"/>
              </a:endParaRPr>
            </a:p>
          </p:txBody>
        </p:sp>
      </p:grpSp>
      <p:cxnSp>
        <p:nvCxnSpPr>
          <p:cNvPr id="135" name="Straight Arrow Connector 134"/>
          <p:cNvCxnSpPr/>
          <p:nvPr/>
        </p:nvCxnSpPr>
        <p:spPr>
          <a:xfrm>
            <a:off x="1872868" y="3623589"/>
            <a:ext cx="539206"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7" name="Group 136">
            <a:extLst>
              <a:ext uri="{FF2B5EF4-FFF2-40B4-BE49-F238E27FC236}">
                <a16:creationId xmlns:a16="http://schemas.microsoft.com/office/drawing/2014/main" id="{3BF65E09-61A8-4DEC-87D8-4E0F9A4AD852}"/>
              </a:ext>
            </a:extLst>
          </p:cNvPr>
          <p:cNvGrpSpPr/>
          <p:nvPr/>
        </p:nvGrpSpPr>
        <p:grpSpPr>
          <a:xfrm>
            <a:off x="10267406" y="2545122"/>
            <a:ext cx="1897606" cy="1290607"/>
            <a:chOff x="7733611" y="7030396"/>
            <a:chExt cx="1710708" cy="1210484"/>
          </a:xfrm>
        </p:grpSpPr>
        <p:sp>
          <p:nvSpPr>
            <p:cNvPr id="138" name="Freeform 384">
              <a:extLst>
                <a:ext uri="{FF2B5EF4-FFF2-40B4-BE49-F238E27FC236}">
                  <a16:creationId xmlns:a16="http://schemas.microsoft.com/office/drawing/2014/main" id="{F2AB472C-8E7D-4CAB-B521-A282B957C8EF}"/>
                </a:ext>
              </a:extLst>
            </p:cNvPr>
            <p:cNvSpPr>
              <a:spLocks noEditPoints="1"/>
            </p:cNvSpPr>
            <p:nvPr/>
          </p:nvSpPr>
          <p:spPr bwMode="auto">
            <a:xfrm>
              <a:off x="8331587" y="7030396"/>
              <a:ext cx="475705" cy="768393"/>
            </a:xfrm>
            <a:custGeom>
              <a:avLst/>
              <a:gdLst>
                <a:gd name="T0" fmla="*/ 6 w 133"/>
                <a:gd name="T1" fmla="*/ 170 h 170"/>
                <a:gd name="T2" fmla="*/ 6 w 133"/>
                <a:gd name="T3" fmla="*/ 0 h 170"/>
                <a:gd name="T4" fmla="*/ 121 w 133"/>
                <a:gd name="T5" fmla="*/ 158 h 170"/>
                <a:gd name="T6" fmla="*/ 48 w 133"/>
                <a:gd name="T7" fmla="*/ 136 h 170"/>
                <a:gd name="T8" fmla="*/ 84 w 133"/>
                <a:gd name="T9" fmla="*/ 136 h 170"/>
                <a:gd name="T10" fmla="*/ 33 w 133"/>
                <a:gd name="T11" fmla="*/ 37 h 170"/>
                <a:gd name="T12" fmla="*/ 25 w 133"/>
                <a:gd name="T13" fmla="*/ 25 h 170"/>
                <a:gd name="T14" fmla="*/ 36 w 133"/>
                <a:gd name="T15" fmla="*/ 52 h 170"/>
                <a:gd name="T16" fmla="*/ 25 w 133"/>
                <a:gd name="T17" fmla="*/ 60 h 170"/>
                <a:gd name="T18" fmla="*/ 33 w 133"/>
                <a:gd name="T19" fmla="*/ 49 h 170"/>
                <a:gd name="T20" fmla="*/ 35 w 133"/>
                <a:gd name="T21" fmla="*/ 84 h 170"/>
                <a:gd name="T22" fmla="*/ 24 w 133"/>
                <a:gd name="T23" fmla="*/ 76 h 170"/>
                <a:gd name="T24" fmla="*/ 36 w 133"/>
                <a:gd name="T25" fmla="*/ 76 h 170"/>
                <a:gd name="T26" fmla="*/ 27 w 133"/>
                <a:gd name="T27" fmla="*/ 109 h 170"/>
                <a:gd name="T28" fmla="*/ 27 w 133"/>
                <a:gd name="T29" fmla="*/ 97 h 170"/>
                <a:gd name="T30" fmla="*/ 36 w 133"/>
                <a:gd name="T31" fmla="*/ 130 h 170"/>
                <a:gd name="T32" fmla="*/ 24 w 133"/>
                <a:gd name="T33" fmla="*/ 130 h 170"/>
                <a:gd name="T34" fmla="*/ 35 w 133"/>
                <a:gd name="T35" fmla="*/ 122 h 170"/>
                <a:gd name="T36" fmla="*/ 57 w 133"/>
                <a:gd name="T37" fmla="*/ 37 h 170"/>
                <a:gd name="T38" fmla="*/ 49 w 133"/>
                <a:gd name="T39" fmla="*/ 25 h 170"/>
                <a:gd name="T40" fmla="*/ 60 w 133"/>
                <a:gd name="T41" fmla="*/ 52 h 170"/>
                <a:gd name="T42" fmla="*/ 49 w 133"/>
                <a:gd name="T43" fmla="*/ 60 h 170"/>
                <a:gd name="T44" fmla="*/ 57 w 133"/>
                <a:gd name="T45" fmla="*/ 49 h 170"/>
                <a:gd name="T46" fmla="*/ 59 w 133"/>
                <a:gd name="T47" fmla="*/ 84 h 170"/>
                <a:gd name="T48" fmla="*/ 48 w 133"/>
                <a:gd name="T49" fmla="*/ 76 h 170"/>
                <a:gd name="T50" fmla="*/ 60 w 133"/>
                <a:gd name="T51" fmla="*/ 76 h 170"/>
                <a:gd name="T52" fmla="*/ 51 w 133"/>
                <a:gd name="T53" fmla="*/ 109 h 170"/>
                <a:gd name="T54" fmla="*/ 51 w 133"/>
                <a:gd name="T55" fmla="*/ 97 h 170"/>
                <a:gd name="T56" fmla="*/ 84 w 133"/>
                <a:gd name="T57" fmla="*/ 33 h 170"/>
                <a:gd name="T58" fmla="*/ 72 w 133"/>
                <a:gd name="T59" fmla="*/ 33 h 170"/>
                <a:gd name="T60" fmla="*/ 83 w 133"/>
                <a:gd name="T61" fmla="*/ 25 h 170"/>
                <a:gd name="T62" fmla="*/ 81 w 133"/>
                <a:gd name="T63" fmla="*/ 61 h 170"/>
                <a:gd name="T64" fmla="*/ 73 w 133"/>
                <a:gd name="T65" fmla="*/ 50 h 170"/>
                <a:gd name="T66" fmla="*/ 84 w 133"/>
                <a:gd name="T67" fmla="*/ 76 h 170"/>
                <a:gd name="T68" fmla="*/ 73 w 133"/>
                <a:gd name="T69" fmla="*/ 84 h 170"/>
                <a:gd name="T70" fmla="*/ 81 w 133"/>
                <a:gd name="T71" fmla="*/ 73 h 170"/>
                <a:gd name="T72" fmla="*/ 83 w 133"/>
                <a:gd name="T73" fmla="*/ 108 h 170"/>
                <a:gd name="T74" fmla="*/ 72 w 133"/>
                <a:gd name="T75" fmla="*/ 100 h 170"/>
                <a:gd name="T76" fmla="*/ 84 w 133"/>
                <a:gd name="T77" fmla="*/ 100 h 170"/>
                <a:gd name="T78" fmla="*/ 99 w 133"/>
                <a:gd name="T79" fmla="*/ 37 h 170"/>
                <a:gd name="T80" fmla="*/ 99 w 133"/>
                <a:gd name="T81" fmla="*/ 24 h 170"/>
                <a:gd name="T82" fmla="*/ 108 w 133"/>
                <a:gd name="T83" fmla="*/ 58 h 170"/>
                <a:gd name="T84" fmla="*/ 96 w 133"/>
                <a:gd name="T85" fmla="*/ 58 h 170"/>
                <a:gd name="T86" fmla="*/ 108 w 133"/>
                <a:gd name="T87" fmla="*/ 50 h 170"/>
                <a:gd name="T88" fmla="*/ 105 w 133"/>
                <a:gd name="T89" fmla="*/ 85 h 170"/>
                <a:gd name="T90" fmla="*/ 97 w 133"/>
                <a:gd name="T91" fmla="*/ 74 h 170"/>
                <a:gd name="T92" fmla="*/ 108 w 133"/>
                <a:gd name="T93" fmla="*/ 100 h 170"/>
                <a:gd name="T94" fmla="*/ 97 w 133"/>
                <a:gd name="T95" fmla="*/ 108 h 170"/>
                <a:gd name="T96" fmla="*/ 105 w 133"/>
                <a:gd name="T97" fmla="*/ 97 h 170"/>
                <a:gd name="T98" fmla="*/ 108 w 133"/>
                <a:gd name="T99" fmla="*/ 132 h 170"/>
                <a:gd name="T100" fmla="*/ 96 w 133"/>
                <a:gd name="T101" fmla="*/ 124 h 170"/>
                <a:gd name="T102" fmla="*/ 108 w 133"/>
                <a:gd name="T103" fmla="*/ 12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 h="170">
                  <a:moveTo>
                    <a:pt x="133" y="6"/>
                  </a:moveTo>
                  <a:cubicBezTo>
                    <a:pt x="133" y="164"/>
                    <a:pt x="133" y="164"/>
                    <a:pt x="133" y="164"/>
                  </a:cubicBezTo>
                  <a:cubicBezTo>
                    <a:pt x="133" y="165"/>
                    <a:pt x="132" y="167"/>
                    <a:pt x="131" y="168"/>
                  </a:cubicBezTo>
                  <a:cubicBezTo>
                    <a:pt x="130" y="169"/>
                    <a:pt x="128" y="170"/>
                    <a:pt x="127" y="170"/>
                  </a:cubicBezTo>
                  <a:cubicBezTo>
                    <a:pt x="6" y="170"/>
                    <a:pt x="6" y="170"/>
                    <a:pt x="6" y="170"/>
                  </a:cubicBezTo>
                  <a:cubicBezTo>
                    <a:pt x="4" y="170"/>
                    <a:pt x="3" y="169"/>
                    <a:pt x="1" y="168"/>
                  </a:cubicBezTo>
                  <a:cubicBezTo>
                    <a:pt x="0" y="167"/>
                    <a:pt x="0" y="165"/>
                    <a:pt x="0" y="164"/>
                  </a:cubicBezTo>
                  <a:cubicBezTo>
                    <a:pt x="0" y="6"/>
                    <a:pt x="0" y="6"/>
                    <a:pt x="0" y="6"/>
                  </a:cubicBezTo>
                  <a:cubicBezTo>
                    <a:pt x="0" y="5"/>
                    <a:pt x="0" y="3"/>
                    <a:pt x="1" y="2"/>
                  </a:cubicBezTo>
                  <a:cubicBezTo>
                    <a:pt x="3" y="1"/>
                    <a:pt x="4" y="0"/>
                    <a:pt x="6" y="0"/>
                  </a:cubicBezTo>
                  <a:cubicBezTo>
                    <a:pt x="127" y="0"/>
                    <a:pt x="127" y="0"/>
                    <a:pt x="127" y="0"/>
                  </a:cubicBezTo>
                  <a:cubicBezTo>
                    <a:pt x="128" y="0"/>
                    <a:pt x="130" y="1"/>
                    <a:pt x="131" y="2"/>
                  </a:cubicBezTo>
                  <a:cubicBezTo>
                    <a:pt x="132" y="3"/>
                    <a:pt x="133" y="5"/>
                    <a:pt x="133" y="6"/>
                  </a:cubicBezTo>
                  <a:close/>
                  <a:moveTo>
                    <a:pt x="84" y="158"/>
                  </a:moveTo>
                  <a:cubicBezTo>
                    <a:pt x="121" y="158"/>
                    <a:pt x="121" y="158"/>
                    <a:pt x="121" y="158"/>
                  </a:cubicBezTo>
                  <a:cubicBezTo>
                    <a:pt x="121" y="12"/>
                    <a:pt x="121" y="12"/>
                    <a:pt x="121" y="12"/>
                  </a:cubicBezTo>
                  <a:cubicBezTo>
                    <a:pt x="12" y="12"/>
                    <a:pt x="12" y="12"/>
                    <a:pt x="12" y="12"/>
                  </a:cubicBezTo>
                  <a:cubicBezTo>
                    <a:pt x="12" y="158"/>
                    <a:pt x="12" y="158"/>
                    <a:pt x="12" y="158"/>
                  </a:cubicBezTo>
                  <a:cubicBezTo>
                    <a:pt x="48" y="158"/>
                    <a:pt x="48" y="158"/>
                    <a:pt x="48" y="158"/>
                  </a:cubicBezTo>
                  <a:cubicBezTo>
                    <a:pt x="48" y="136"/>
                    <a:pt x="48" y="136"/>
                    <a:pt x="48" y="136"/>
                  </a:cubicBezTo>
                  <a:cubicBezTo>
                    <a:pt x="48" y="136"/>
                    <a:pt x="48" y="135"/>
                    <a:pt x="49" y="134"/>
                  </a:cubicBezTo>
                  <a:cubicBezTo>
                    <a:pt x="49" y="134"/>
                    <a:pt x="50" y="133"/>
                    <a:pt x="51" y="133"/>
                  </a:cubicBezTo>
                  <a:cubicBezTo>
                    <a:pt x="81" y="133"/>
                    <a:pt x="81" y="133"/>
                    <a:pt x="81" y="133"/>
                  </a:cubicBezTo>
                  <a:cubicBezTo>
                    <a:pt x="82" y="133"/>
                    <a:pt x="83" y="134"/>
                    <a:pt x="83" y="134"/>
                  </a:cubicBezTo>
                  <a:cubicBezTo>
                    <a:pt x="84" y="135"/>
                    <a:pt x="84" y="136"/>
                    <a:pt x="84" y="136"/>
                  </a:cubicBezTo>
                  <a:lnTo>
                    <a:pt x="84" y="158"/>
                  </a:lnTo>
                  <a:close/>
                  <a:moveTo>
                    <a:pt x="36" y="27"/>
                  </a:moveTo>
                  <a:cubicBezTo>
                    <a:pt x="36" y="33"/>
                    <a:pt x="36" y="33"/>
                    <a:pt x="36" y="33"/>
                  </a:cubicBezTo>
                  <a:cubicBezTo>
                    <a:pt x="36" y="34"/>
                    <a:pt x="36" y="35"/>
                    <a:pt x="35" y="36"/>
                  </a:cubicBezTo>
                  <a:cubicBezTo>
                    <a:pt x="34" y="36"/>
                    <a:pt x="34" y="37"/>
                    <a:pt x="33" y="37"/>
                  </a:cubicBezTo>
                  <a:cubicBezTo>
                    <a:pt x="27" y="37"/>
                    <a:pt x="27" y="37"/>
                    <a:pt x="27" y="37"/>
                  </a:cubicBezTo>
                  <a:cubicBezTo>
                    <a:pt x="26" y="37"/>
                    <a:pt x="25" y="36"/>
                    <a:pt x="25" y="36"/>
                  </a:cubicBezTo>
                  <a:cubicBezTo>
                    <a:pt x="24" y="35"/>
                    <a:pt x="24" y="34"/>
                    <a:pt x="24" y="33"/>
                  </a:cubicBezTo>
                  <a:cubicBezTo>
                    <a:pt x="24" y="27"/>
                    <a:pt x="24" y="27"/>
                    <a:pt x="24" y="27"/>
                  </a:cubicBezTo>
                  <a:cubicBezTo>
                    <a:pt x="24" y="27"/>
                    <a:pt x="24" y="26"/>
                    <a:pt x="25" y="25"/>
                  </a:cubicBezTo>
                  <a:cubicBezTo>
                    <a:pt x="25" y="25"/>
                    <a:pt x="26" y="24"/>
                    <a:pt x="27" y="24"/>
                  </a:cubicBezTo>
                  <a:cubicBezTo>
                    <a:pt x="33" y="24"/>
                    <a:pt x="33" y="24"/>
                    <a:pt x="33" y="24"/>
                  </a:cubicBezTo>
                  <a:cubicBezTo>
                    <a:pt x="34" y="24"/>
                    <a:pt x="34" y="25"/>
                    <a:pt x="35" y="25"/>
                  </a:cubicBezTo>
                  <a:cubicBezTo>
                    <a:pt x="36" y="26"/>
                    <a:pt x="36" y="27"/>
                    <a:pt x="36" y="27"/>
                  </a:cubicBezTo>
                  <a:close/>
                  <a:moveTo>
                    <a:pt x="36" y="52"/>
                  </a:moveTo>
                  <a:cubicBezTo>
                    <a:pt x="36" y="58"/>
                    <a:pt x="36" y="58"/>
                    <a:pt x="36" y="58"/>
                  </a:cubicBezTo>
                  <a:cubicBezTo>
                    <a:pt x="36" y="58"/>
                    <a:pt x="36" y="59"/>
                    <a:pt x="35" y="60"/>
                  </a:cubicBezTo>
                  <a:cubicBezTo>
                    <a:pt x="34" y="60"/>
                    <a:pt x="34" y="61"/>
                    <a:pt x="33" y="61"/>
                  </a:cubicBezTo>
                  <a:cubicBezTo>
                    <a:pt x="27" y="61"/>
                    <a:pt x="27" y="61"/>
                    <a:pt x="27" y="61"/>
                  </a:cubicBezTo>
                  <a:cubicBezTo>
                    <a:pt x="26" y="61"/>
                    <a:pt x="25" y="60"/>
                    <a:pt x="25" y="60"/>
                  </a:cubicBezTo>
                  <a:cubicBezTo>
                    <a:pt x="24" y="59"/>
                    <a:pt x="24" y="58"/>
                    <a:pt x="24" y="58"/>
                  </a:cubicBezTo>
                  <a:cubicBezTo>
                    <a:pt x="24" y="52"/>
                    <a:pt x="24" y="52"/>
                    <a:pt x="24" y="52"/>
                  </a:cubicBezTo>
                  <a:cubicBezTo>
                    <a:pt x="24" y="51"/>
                    <a:pt x="24" y="50"/>
                    <a:pt x="25" y="50"/>
                  </a:cubicBezTo>
                  <a:cubicBezTo>
                    <a:pt x="25" y="49"/>
                    <a:pt x="26" y="49"/>
                    <a:pt x="27" y="49"/>
                  </a:cubicBezTo>
                  <a:cubicBezTo>
                    <a:pt x="33" y="49"/>
                    <a:pt x="33" y="49"/>
                    <a:pt x="33" y="49"/>
                  </a:cubicBezTo>
                  <a:cubicBezTo>
                    <a:pt x="34" y="49"/>
                    <a:pt x="34" y="49"/>
                    <a:pt x="35" y="50"/>
                  </a:cubicBezTo>
                  <a:cubicBezTo>
                    <a:pt x="36" y="50"/>
                    <a:pt x="36" y="51"/>
                    <a:pt x="36" y="52"/>
                  </a:cubicBezTo>
                  <a:close/>
                  <a:moveTo>
                    <a:pt x="36" y="76"/>
                  </a:moveTo>
                  <a:cubicBezTo>
                    <a:pt x="36" y="82"/>
                    <a:pt x="36" y="82"/>
                    <a:pt x="36" y="82"/>
                  </a:cubicBezTo>
                  <a:cubicBezTo>
                    <a:pt x="36" y="83"/>
                    <a:pt x="36" y="83"/>
                    <a:pt x="35" y="84"/>
                  </a:cubicBezTo>
                  <a:cubicBezTo>
                    <a:pt x="34" y="85"/>
                    <a:pt x="34" y="85"/>
                    <a:pt x="33" y="85"/>
                  </a:cubicBezTo>
                  <a:cubicBezTo>
                    <a:pt x="27" y="85"/>
                    <a:pt x="27" y="85"/>
                    <a:pt x="27" y="85"/>
                  </a:cubicBezTo>
                  <a:cubicBezTo>
                    <a:pt x="26" y="85"/>
                    <a:pt x="25" y="85"/>
                    <a:pt x="25" y="84"/>
                  </a:cubicBezTo>
                  <a:cubicBezTo>
                    <a:pt x="24" y="83"/>
                    <a:pt x="24" y="83"/>
                    <a:pt x="24" y="82"/>
                  </a:cubicBezTo>
                  <a:cubicBezTo>
                    <a:pt x="24" y="76"/>
                    <a:pt x="24" y="76"/>
                    <a:pt x="24" y="76"/>
                  </a:cubicBezTo>
                  <a:cubicBezTo>
                    <a:pt x="24" y="75"/>
                    <a:pt x="24" y="74"/>
                    <a:pt x="25" y="74"/>
                  </a:cubicBezTo>
                  <a:cubicBezTo>
                    <a:pt x="25" y="73"/>
                    <a:pt x="26" y="73"/>
                    <a:pt x="27" y="73"/>
                  </a:cubicBezTo>
                  <a:cubicBezTo>
                    <a:pt x="33" y="73"/>
                    <a:pt x="33" y="73"/>
                    <a:pt x="33" y="73"/>
                  </a:cubicBezTo>
                  <a:cubicBezTo>
                    <a:pt x="34" y="73"/>
                    <a:pt x="34" y="73"/>
                    <a:pt x="35" y="74"/>
                  </a:cubicBezTo>
                  <a:cubicBezTo>
                    <a:pt x="36" y="74"/>
                    <a:pt x="36" y="75"/>
                    <a:pt x="36" y="76"/>
                  </a:cubicBezTo>
                  <a:close/>
                  <a:moveTo>
                    <a:pt x="36" y="100"/>
                  </a:moveTo>
                  <a:cubicBezTo>
                    <a:pt x="36" y="106"/>
                    <a:pt x="36" y="106"/>
                    <a:pt x="36" y="106"/>
                  </a:cubicBezTo>
                  <a:cubicBezTo>
                    <a:pt x="36" y="107"/>
                    <a:pt x="36" y="108"/>
                    <a:pt x="35" y="108"/>
                  </a:cubicBezTo>
                  <a:cubicBezTo>
                    <a:pt x="34" y="109"/>
                    <a:pt x="34" y="109"/>
                    <a:pt x="33" y="109"/>
                  </a:cubicBezTo>
                  <a:cubicBezTo>
                    <a:pt x="27" y="109"/>
                    <a:pt x="27" y="109"/>
                    <a:pt x="27" y="109"/>
                  </a:cubicBezTo>
                  <a:cubicBezTo>
                    <a:pt x="26" y="109"/>
                    <a:pt x="25" y="109"/>
                    <a:pt x="25" y="108"/>
                  </a:cubicBezTo>
                  <a:cubicBezTo>
                    <a:pt x="24" y="108"/>
                    <a:pt x="24" y="107"/>
                    <a:pt x="24" y="106"/>
                  </a:cubicBezTo>
                  <a:cubicBezTo>
                    <a:pt x="24" y="100"/>
                    <a:pt x="24" y="100"/>
                    <a:pt x="24" y="100"/>
                  </a:cubicBezTo>
                  <a:cubicBezTo>
                    <a:pt x="24" y="99"/>
                    <a:pt x="24" y="99"/>
                    <a:pt x="25" y="98"/>
                  </a:cubicBezTo>
                  <a:cubicBezTo>
                    <a:pt x="25" y="97"/>
                    <a:pt x="26" y="97"/>
                    <a:pt x="27" y="97"/>
                  </a:cubicBezTo>
                  <a:cubicBezTo>
                    <a:pt x="33" y="97"/>
                    <a:pt x="33" y="97"/>
                    <a:pt x="33" y="97"/>
                  </a:cubicBezTo>
                  <a:cubicBezTo>
                    <a:pt x="34" y="97"/>
                    <a:pt x="34" y="97"/>
                    <a:pt x="35" y="98"/>
                  </a:cubicBezTo>
                  <a:cubicBezTo>
                    <a:pt x="36" y="99"/>
                    <a:pt x="36" y="99"/>
                    <a:pt x="36" y="100"/>
                  </a:cubicBezTo>
                  <a:close/>
                  <a:moveTo>
                    <a:pt x="36" y="124"/>
                  </a:moveTo>
                  <a:cubicBezTo>
                    <a:pt x="36" y="130"/>
                    <a:pt x="36" y="130"/>
                    <a:pt x="36" y="130"/>
                  </a:cubicBezTo>
                  <a:cubicBezTo>
                    <a:pt x="36" y="131"/>
                    <a:pt x="36" y="132"/>
                    <a:pt x="35" y="132"/>
                  </a:cubicBezTo>
                  <a:cubicBezTo>
                    <a:pt x="34" y="133"/>
                    <a:pt x="34" y="133"/>
                    <a:pt x="33" y="133"/>
                  </a:cubicBezTo>
                  <a:cubicBezTo>
                    <a:pt x="27" y="133"/>
                    <a:pt x="27" y="133"/>
                    <a:pt x="27" y="133"/>
                  </a:cubicBezTo>
                  <a:cubicBezTo>
                    <a:pt x="26" y="133"/>
                    <a:pt x="25" y="133"/>
                    <a:pt x="25" y="132"/>
                  </a:cubicBezTo>
                  <a:cubicBezTo>
                    <a:pt x="24" y="132"/>
                    <a:pt x="24" y="131"/>
                    <a:pt x="24" y="130"/>
                  </a:cubicBezTo>
                  <a:cubicBezTo>
                    <a:pt x="24" y="124"/>
                    <a:pt x="24" y="124"/>
                    <a:pt x="24" y="124"/>
                  </a:cubicBezTo>
                  <a:cubicBezTo>
                    <a:pt x="24" y="123"/>
                    <a:pt x="24" y="123"/>
                    <a:pt x="25" y="122"/>
                  </a:cubicBezTo>
                  <a:cubicBezTo>
                    <a:pt x="25" y="122"/>
                    <a:pt x="26" y="121"/>
                    <a:pt x="27" y="121"/>
                  </a:cubicBezTo>
                  <a:cubicBezTo>
                    <a:pt x="33" y="121"/>
                    <a:pt x="33" y="121"/>
                    <a:pt x="33" y="121"/>
                  </a:cubicBezTo>
                  <a:cubicBezTo>
                    <a:pt x="34" y="121"/>
                    <a:pt x="34" y="122"/>
                    <a:pt x="35" y="122"/>
                  </a:cubicBezTo>
                  <a:cubicBezTo>
                    <a:pt x="36" y="123"/>
                    <a:pt x="36" y="123"/>
                    <a:pt x="36" y="124"/>
                  </a:cubicBezTo>
                  <a:close/>
                  <a:moveTo>
                    <a:pt x="60" y="27"/>
                  </a:moveTo>
                  <a:cubicBezTo>
                    <a:pt x="60" y="33"/>
                    <a:pt x="60" y="33"/>
                    <a:pt x="60" y="33"/>
                  </a:cubicBezTo>
                  <a:cubicBezTo>
                    <a:pt x="60" y="34"/>
                    <a:pt x="60" y="35"/>
                    <a:pt x="59" y="36"/>
                  </a:cubicBezTo>
                  <a:cubicBezTo>
                    <a:pt x="59" y="36"/>
                    <a:pt x="58" y="37"/>
                    <a:pt x="57" y="37"/>
                  </a:cubicBezTo>
                  <a:cubicBezTo>
                    <a:pt x="51" y="37"/>
                    <a:pt x="51" y="37"/>
                    <a:pt x="51" y="37"/>
                  </a:cubicBezTo>
                  <a:cubicBezTo>
                    <a:pt x="50" y="37"/>
                    <a:pt x="49" y="36"/>
                    <a:pt x="49" y="36"/>
                  </a:cubicBezTo>
                  <a:cubicBezTo>
                    <a:pt x="48" y="35"/>
                    <a:pt x="48" y="34"/>
                    <a:pt x="48" y="33"/>
                  </a:cubicBezTo>
                  <a:cubicBezTo>
                    <a:pt x="48" y="27"/>
                    <a:pt x="48" y="27"/>
                    <a:pt x="48" y="27"/>
                  </a:cubicBezTo>
                  <a:cubicBezTo>
                    <a:pt x="48" y="27"/>
                    <a:pt x="48" y="26"/>
                    <a:pt x="49" y="25"/>
                  </a:cubicBezTo>
                  <a:cubicBezTo>
                    <a:pt x="49" y="25"/>
                    <a:pt x="50" y="24"/>
                    <a:pt x="51" y="24"/>
                  </a:cubicBezTo>
                  <a:cubicBezTo>
                    <a:pt x="57" y="24"/>
                    <a:pt x="57" y="24"/>
                    <a:pt x="57" y="24"/>
                  </a:cubicBezTo>
                  <a:cubicBezTo>
                    <a:pt x="58" y="24"/>
                    <a:pt x="59" y="25"/>
                    <a:pt x="59" y="25"/>
                  </a:cubicBezTo>
                  <a:cubicBezTo>
                    <a:pt x="60" y="26"/>
                    <a:pt x="60" y="27"/>
                    <a:pt x="60" y="27"/>
                  </a:cubicBezTo>
                  <a:close/>
                  <a:moveTo>
                    <a:pt x="60" y="52"/>
                  </a:moveTo>
                  <a:cubicBezTo>
                    <a:pt x="60" y="58"/>
                    <a:pt x="60" y="58"/>
                    <a:pt x="60" y="58"/>
                  </a:cubicBezTo>
                  <a:cubicBezTo>
                    <a:pt x="60" y="58"/>
                    <a:pt x="60" y="59"/>
                    <a:pt x="59" y="60"/>
                  </a:cubicBezTo>
                  <a:cubicBezTo>
                    <a:pt x="59" y="60"/>
                    <a:pt x="58" y="61"/>
                    <a:pt x="57" y="61"/>
                  </a:cubicBezTo>
                  <a:cubicBezTo>
                    <a:pt x="51" y="61"/>
                    <a:pt x="51" y="61"/>
                    <a:pt x="51" y="61"/>
                  </a:cubicBezTo>
                  <a:cubicBezTo>
                    <a:pt x="50" y="61"/>
                    <a:pt x="49" y="60"/>
                    <a:pt x="49" y="60"/>
                  </a:cubicBezTo>
                  <a:cubicBezTo>
                    <a:pt x="48" y="59"/>
                    <a:pt x="48" y="58"/>
                    <a:pt x="48" y="58"/>
                  </a:cubicBezTo>
                  <a:cubicBezTo>
                    <a:pt x="48" y="52"/>
                    <a:pt x="48" y="52"/>
                    <a:pt x="48" y="52"/>
                  </a:cubicBezTo>
                  <a:cubicBezTo>
                    <a:pt x="48" y="51"/>
                    <a:pt x="48" y="50"/>
                    <a:pt x="49" y="50"/>
                  </a:cubicBezTo>
                  <a:cubicBezTo>
                    <a:pt x="49" y="49"/>
                    <a:pt x="50" y="49"/>
                    <a:pt x="51" y="49"/>
                  </a:cubicBezTo>
                  <a:cubicBezTo>
                    <a:pt x="57" y="49"/>
                    <a:pt x="57" y="49"/>
                    <a:pt x="57" y="49"/>
                  </a:cubicBezTo>
                  <a:cubicBezTo>
                    <a:pt x="58" y="49"/>
                    <a:pt x="59" y="49"/>
                    <a:pt x="59" y="50"/>
                  </a:cubicBezTo>
                  <a:cubicBezTo>
                    <a:pt x="60" y="50"/>
                    <a:pt x="60" y="51"/>
                    <a:pt x="60" y="52"/>
                  </a:cubicBezTo>
                  <a:close/>
                  <a:moveTo>
                    <a:pt x="60" y="76"/>
                  </a:moveTo>
                  <a:cubicBezTo>
                    <a:pt x="60" y="82"/>
                    <a:pt x="60" y="82"/>
                    <a:pt x="60" y="82"/>
                  </a:cubicBezTo>
                  <a:cubicBezTo>
                    <a:pt x="60" y="83"/>
                    <a:pt x="60" y="83"/>
                    <a:pt x="59" y="84"/>
                  </a:cubicBezTo>
                  <a:cubicBezTo>
                    <a:pt x="59" y="85"/>
                    <a:pt x="58" y="85"/>
                    <a:pt x="57" y="85"/>
                  </a:cubicBezTo>
                  <a:cubicBezTo>
                    <a:pt x="51" y="85"/>
                    <a:pt x="51" y="85"/>
                    <a:pt x="51" y="85"/>
                  </a:cubicBezTo>
                  <a:cubicBezTo>
                    <a:pt x="50" y="85"/>
                    <a:pt x="49" y="85"/>
                    <a:pt x="49" y="84"/>
                  </a:cubicBezTo>
                  <a:cubicBezTo>
                    <a:pt x="48" y="83"/>
                    <a:pt x="48" y="83"/>
                    <a:pt x="48" y="82"/>
                  </a:cubicBezTo>
                  <a:cubicBezTo>
                    <a:pt x="48" y="76"/>
                    <a:pt x="48" y="76"/>
                    <a:pt x="48" y="76"/>
                  </a:cubicBezTo>
                  <a:cubicBezTo>
                    <a:pt x="48" y="75"/>
                    <a:pt x="48" y="74"/>
                    <a:pt x="49" y="74"/>
                  </a:cubicBezTo>
                  <a:cubicBezTo>
                    <a:pt x="49" y="73"/>
                    <a:pt x="50" y="73"/>
                    <a:pt x="51" y="73"/>
                  </a:cubicBezTo>
                  <a:cubicBezTo>
                    <a:pt x="57" y="73"/>
                    <a:pt x="57" y="73"/>
                    <a:pt x="57" y="73"/>
                  </a:cubicBezTo>
                  <a:cubicBezTo>
                    <a:pt x="58" y="73"/>
                    <a:pt x="59" y="73"/>
                    <a:pt x="59" y="74"/>
                  </a:cubicBezTo>
                  <a:cubicBezTo>
                    <a:pt x="60" y="74"/>
                    <a:pt x="60" y="75"/>
                    <a:pt x="60" y="76"/>
                  </a:cubicBezTo>
                  <a:close/>
                  <a:moveTo>
                    <a:pt x="60" y="100"/>
                  </a:moveTo>
                  <a:cubicBezTo>
                    <a:pt x="60" y="106"/>
                    <a:pt x="60" y="106"/>
                    <a:pt x="60" y="106"/>
                  </a:cubicBezTo>
                  <a:cubicBezTo>
                    <a:pt x="60" y="107"/>
                    <a:pt x="60" y="108"/>
                    <a:pt x="59" y="108"/>
                  </a:cubicBezTo>
                  <a:cubicBezTo>
                    <a:pt x="59" y="109"/>
                    <a:pt x="58" y="109"/>
                    <a:pt x="57" y="109"/>
                  </a:cubicBezTo>
                  <a:cubicBezTo>
                    <a:pt x="51" y="109"/>
                    <a:pt x="51" y="109"/>
                    <a:pt x="51" y="109"/>
                  </a:cubicBezTo>
                  <a:cubicBezTo>
                    <a:pt x="50" y="109"/>
                    <a:pt x="49" y="109"/>
                    <a:pt x="49" y="108"/>
                  </a:cubicBezTo>
                  <a:cubicBezTo>
                    <a:pt x="48" y="108"/>
                    <a:pt x="48" y="107"/>
                    <a:pt x="48" y="106"/>
                  </a:cubicBezTo>
                  <a:cubicBezTo>
                    <a:pt x="48" y="100"/>
                    <a:pt x="48" y="100"/>
                    <a:pt x="48" y="100"/>
                  </a:cubicBezTo>
                  <a:cubicBezTo>
                    <a:pt x="48" y="99"/>
                    <a:pt x="48" y="99"/>
                    <a:pt x="49" y="98"/>
                  </a:cubicBezTo>
                  <a:cubicBezTo>
                    <a:pt x="49" y="97"/>
                    <a:pt x="50" y="97"/>
                    <a:pt x="51" y="97"/>
                  </a:cubicBezTo>
                  <a:cubicBezTo>
                    <a:pt x="57" y="97"/>
                    <a:pt x="57" y="97"/>
                    <a:pt x="57" y="97"/>
                  </a:cubicBezTo>
                  <a:cubicBezTo>
                    <a:pt x="58" y="97"/>
                    <a:pt x="59" y="97"/>
                    <a:pt x="59" y="98"/>
                  </a:cubicBezTo>
                  <a:cubicBezTo>
                    <a:pt x="60" y="99"/>
                    <a:pt x="60" y="99"/>
                    <a:pt x="60" y="100"/>
                  </a:cubicBezTo>
                  <a:close/>
                  <a:moveTo>
                    <a:pt x="84" y="27"/>
                  </a:moveTo>
                  <a:cubicBezTo>
                    <a:pt x="84" y="33"/>
                    <a:pt x="84" y="33"/>
                    <a:pt x="84" y="33"/>
                  </a:cubicBezTo>
                  <a:cubicBezTo>
                    <a:pt x="84" y="34"/>
                    <a:pt x="84" y="35"/>
                    <a:pt x="83" y="36"/>
                  </a:cubicBezTo>
                  <a:cubicBezTo>
                    <a:pt x="83" y="36"/>
                    <a:pt x="82" y="37"/>
                    <a:pt x="81" y="37"/>
                  </a:cubicBezTo>
                  <a:cubicBezTo>
                    <a:pt x="75" y="37"/>
                    <a:pt x="75" y="37"/>
                    <a:pt x="75" y="37"/>
                  </a:cubicBezTo>
                  <a:cubicBezTo>
                    <a:pt x="74" y="37"/>
                    <a:pt x="74" y="36"/>
                    <a:pt x="73" y="36"/>
                  </a:cubicBezTo>
                  <a:cubicBezTo>
                    <a:pt x="72" y="35"/>
                    <a:pt x="72" y="34"/>
                    <a:pt x="72" y="33"/>
                  </a:cubicBezTo>
                  <a:cubicBezTo>
                    <a:pt x="72" y="27"/>
                    <a:pt x="72" y="27"/>
                    <a:pt x="72" y="27"/>
                  </a:cubicBezTo>
                  <a:cubicBezTo>
                    <a:pt x="72" y="27"/>
                    <a:pt x="72" y="26"/>
                    <a:pt x="73" y="25"/>
                  </a:cubicBezTo>
                  <a:cubicBezTo>
                    <a:pt x="74" y="25"/>
                    <a:pt x="74" y="24"/>
                    <a:pt x="75" y="24"/>
                  </a:cubicBezTo>
                  <a:cubicBezTo>
                    <a:pt x="81" y="24"/>
                    <a:pt x="81" y="24"/>
                    <a:pt x="81" y="24"/>
                  </a:cubicBezTo>
                  <a:cubicBezTo>
                    <a:pt x="82" y="24"/>
                    <a:pt x="83" y="25"/>
                    <a:pt x="83" y="25"/>
                  </a:cubicBezTo>
                  <a:cubicBezTo>
                    <a:pt x="84" y="26"/>
                    <a:pt x="84" y="27"/>
                    <a:pt x="84" y="27"/>
                  </a:cubicBezTo>
                  <a:close/>
                  <a:moveTo>
                    <a:pt x="84" y="52"/>
                  </a:moveTo>
                  <a:cubicBezTo>
                    <a:pt x="84" y="58"/>
                    <a:pt x="84" y="58"/>
                    <a:pt x="84" y="58"/>
                  </a:cubicBezTo>
                  <a:cubicBezTo>
                    <a:pt x="84" y="58"/>
                    <a:pt x="84" y="59"/>
                    <a:pt x="83" y="60"/>
                  </a:cubicBezTo>
                  <a:cubicBezTo>
                    <a:pt x="83" y="60"/>
                    <a:pt x="82" y="61"/>
                    <a:pt x="81" y="61"/>
                  </a:cubicBezTo>
                  <a:cubicBezTo>
                    <a:pt x="75" y="61"/>
                    <a:pt x="75" y="61"/>
                    <a:pt x="75" y="61"/>
                  </a:cubicBezTo>
                  <a:cubicBezTo>
                    <a:pt x="74" y="61"/>
                    <a:pt x="74" y="60"/>
                    <a:pt x="73" y="60"/>
                  </a:cubicBezTo>
                  <a:cubicBezTo>
                    <a:pt x="72" y="59"/>
                    <a:pt x="72" y="58"/>
                    <a:pt x="72" y="58"/>
                  </a:cubicBezTo>
                  <a:cubicBezTo>
                    <a:pt x="72" y="52"/>
                    <a:pt x="72" y="52"/>
                    <a:pt x="72" y="52"/>
                  </a:cubicBezTo>
                  <a:cubicBezTo>
                    <a:pt x="72" y="51"/>
                    <a:pt x="72" y="50"/>
                    <a:pt x="73" y="50"/>
                  </a:cubicBezTo>
                  <a:cubicBezTo>
                    <a:pt x="74" y="49"/>
                    <a:pt x="74" y="49"/>
                    <a:pt x="75" y="49"/>
                  </a:cubicBezTo>
                  <a:cubicBezTo>
                    <a:pt x="81" y="49"/>
                    <a:pt x="81" y="49"/>
                    <a:pt x="81" y="49"/>
                  </a:cubicBezTo>
                  <a:cubicBezTo>
                    <a:pt x="82" y="49"/>
                    <a:pt x="83" y="49"/>
                    <a:pt x="83" y="50"/>
                  </a:cubicBezTo>
                  <a:cubicBezTo>
                    <a:pt x="84" y="50"/>
                    <a:pt x="84" y="51"/>
                    <a:pt x="84" y="52"/>
                  </a:cubicBezTo>
                  <a:close/>
                  <a:moveTo>
                    <a:pt x="84" y="76"/>
                  </a:moveTo>
                  <a:cubicBezTo>
                    <a:pt x="84" y="82"/>
                    <a:pt x="84" y="82"/>
                    <a:pt x="84" y="82"/>
                  </a:cubicBezTo>
                  <a:cubicBezTo>
                    <a:pt x="84" y="83"/>
                    <a:pt x="84" y="83"/>
                    <a:pt x="83" y="84"/>
                  </a:cubicBezTo>
                  <a:cubicBezTo>
                    <a:pt x="83" y="85"/>
                    <a:pt x="82" y="85"/>
                    <a:pt x="81" y="85"/>
                  </a:cubicBezTo>
                  <a:cubicBezTo>
                    <a:pt x="75" y="85"/>
                    <a:pt x="75" y="85"/>
                    <a:pt x="75" y="85"/>
                  </a:cubicBezTo>
                  <a:cubicBezTo>
                    <a:pt x="74" y="85"/>
                    <a:pt x="74" y="85"/>
                    <a:pt x="73" y="84"/>
                  </a:cubicBezTo>
                  <a:cubicBezTo>
                    <a:pt x="72" y="83"/>
                    <a:pt x="72" y="83"/>
                    <a:pt x="72" y="82"/>
                  </a:cubicBezTo>
                  <a:cubicBezTo>
                    <a:pt x="72" y="76"/>
                    <a:pt x="72" y="76"/>
                    <a:pt x="72" y="76"/>
                  </a:cubicBezTo>
                  <a:cubicBezTo>
                    <a:pt x="72" y="75"/>
                    <a:pt x="72" y="74"/>
                    <a:pt x="73" y="74"/>
                  </a:cubicBezTo>
                  <a:cubicBezTo>
                    <a:pt x="74" y="73"/>
                    <a:pt x="74" y="73"/>
                    <a:pt x="75" y="73"/>
                  </a:cubicBezTo>
                  <a:cubicBezTo>
                    <a:pt x="81" y="73"/>
                    <a:pt x="81" y="73"/>
                    <a:pt x="81" y="73"/>
                  </a:cubicBezTo>
                  <a:cubicBezTo>
                    <a:pt x="82" y="73"/>
                    <a:pt x="83" y="73"/>
                    <a:pt x="83" y="74"/>
                  </a:cubicBezTo>
                  <a:cubicBezTo>
                    <a:pt x="84" y="74"/>
                    <a:pt x="84" y="75"/>
                    <a:pt x="84" y="76"/>
                  </a:cubicBezTo>
                  <a:close/>
                  <a:moveTo>
                    <a:pt x="84" y="100"/>
                  </a:moveTo>
                  <a:cubicBezTo>
                    <a:pt x="84" y="106"/>
                    <a:pt x="84" y="106"/>
                    <a:pt x="84" y="106"/>
                  </a:cubicBezTo>
                  <a:cubicBezTo>
                    <a:pt x="84" y="107"/>
                    <a:pt x="84" y="108"/>
                    <a:pt x="83" y="108"/>
                  </a:cubicBezTo>
                  <a:cubicBezTo>
                    <a:pt x="83" y="109"/>
                    <a:pt x="82" y="109"/>
                    <a:pt x="81" y="109"/>
                  </a:cubicBezTo>
                  <a:cubicBezTo>
                    <a:pt x="75" y="109"/>
                    <a:pt x="75" y="109"/>
                    <a:pt x="75" y="109"/>
                  </a:cubicBezTo>
                  <a:cubicBezTo>
                    <a:pt x="74" y="109"/>
                    <a:pt x="74" y="109"/>
                    <a:pt x="73" y="108"/>
                  </a:cubicBezTo>
                  <a:cubicBezTo>
                    <a:pt x="72" y="108"/>
                    <a:pt x="72" y="107"/>
                    <a:pt x="72" y="106"/>
                  </a:cubicBezTo>
                  <a:cubicBezTo>
                    <a:pt x="72" y="100"/>
                    <a:pt x="72" y="100"/>
                    <a:pt x="72" y="100"/>
                  </a:cubicBezTo>
                  <a:cubicBezTo>
                    <a:pt x="72" y="99"/>
                    <a:pt x="72" y="99"/>
                    <a:pt x="73" y="98"/>
                  </a:cubicBezTo>
                  <a:cubicBezTo>
                    <a:pt x="74" y="97"/>
                    <a:pt x="74" y="97"/>
                    <a:pt x="75" y="97"/>
                  </a:cubicBezTo>
                  <a:cubicBezTo>
                    <a:pt x="81" y="97"/>
                    <a:pt x="81" y="97"/>
                    <a:pt x="81" y="97"/>
                  </a:cubicBezTo>
                  <a:cubicBezTo>
                    <a:pt x="82" y="97"/>
                    <a:pt x="83" y="97"/>
                    <a:pt x="83" y="98"/>
                  </a:cubicBezTo>
                  <a:cubicBezTo>
                    <a:pt x="84" y="99"/>
                    <a:pt x="84" y="99"/>
                    <a:pt x="84" y="100"/>
                  </a:cubicBezTo>
                  <a:close/>
                  <a:moveTo>
                    <a:pt x="108" y="27"/>
                  </a:moveTo>
                  <a:cubicBezTo>
                    <a:pt x="108" y="33"/>
                    <a:pt x="108" y="33"/>
                    <a:pt x="108" y="33"/>
                  </a:cubicBezTo>
                  <a:cubicBezTo>
                    <a:pt x="108" y="34"/>
                    <a:pt x="108" y="35"/>
                    <a:pt x="108" y="36"/>
                  </a:cubicBezTo>
                  <a:cubicBezTo>
                    <a:pt x="107" y="36"/>
                    <a:pt x="106" y="37"/>
                    <a:pt x="105" y="37"/>
                  </a:cubicBezTo>
                  <a:cubicBezTo>
                    <a:pt x="99" y="37"/>
                    <a:pt x="99" y="37"/>
                    <a:pt x="99" y="37"/>
                  </a:cubicBezTo>
                  <a:cubicBezTo>
                    <a:pt x="99" y="37"/>
                    <a:pt x="98" y="36"/>
                    <a:pt x="97" y="36"/>
                  </a:cubicBezTo>
                  <a:cubicBezTo>
                    <a:pt x="97" y="35"/>
                    <a:pt x="96" y="34"/>
                    <a:pt x="96" y="33"/>
                  </a:cubicBezTo>
                  <a:cubicBezTo>
                    <a:pt x="96" y="27"/>
                    <a:pt x="96" y="27"/>
                    <a:pt x="96" y="27"/>
                  </a:cubicBezTo>
                  <a:cubicBezTo>
                    <a:pt x="96" y="27"/>
                    <a:pt x="97" y="26"/>
                    <a:pt x="97" y="25"/>
                  </a:cubicBezTo>
                  <a:cubicBezTo>
                    <a:pt x="98" y="25"/>
                    <a:pt x="99" y="24"/>
                    <a:pt x="99" y="24"/>
                  </a:cubicBezTo>
                  <a:cubicBezTo>
                    <a:pt x="105" y="24"/>
                    <a:pt x="105" y="24"/>
                    <a:pt x="105" y="24"/>
                  </a:cubicBezTo>
                  <a:cubicBezTo>
                    <a:pt x="106" y="24"/>
                    <a:pt x="107" y="25"/>
                    <a:pt x="108" y="25"/>
                  </a:cubicBezTo>
                  <a:cubicBezTo>
                    <a:pt x="108" y="26"/>
                    <a:pt x="108" y="27"/>
                    <a:pt x="108" y="27"/>
                  </a:cubicBezTo>
                  <a:close/>
                  <a:moveTo>
                    <a:pt x="108" y="52"/>
                  </a:moveTo>
                  <a:cubicBezTo>
                    <a:pt x="108" y="58"/>
                    <a:pt x="108" y="58"/>
                    <a:pt x="108" y="58"/>
                  </a:cubicBezTo>
                  <a:cubicBezTo>
                    <a:pt x="108" y="58"/>
                    <a:pt x="108" y="59"/>
                    <a:pt x="108" y="60"/>
                  </a:cubicBezTo>
                  <a:cubicBezTo>
                    <a:pt x="107" y="60"/>
                    <a:pt x="106" y="61"/>
                    <a:pt x="105" y="61"/>
                  </a:cubicBezTo>
                  <a:cubicBezTo>
                    <a:pt x="99" y="61"/>
                    <a:pt x="99" y="61"/>
                    <a:pt x="99" y="61"/>
                  </a:cubicBezTo>
                  <a:cubicBezTo>
                    <a:pt x="99" y="61"/>
                    <a:pt x="98" y="60"/>
                    <a:pt x="97" y="60"/>
                  </a:cubicBezTo>
                  <a:cubicBezTo>
                    <a:pt x="97" y="59"/>
                    <a:pt x="96" y="58"/>
                    <a:pt x="96" y="58"/>
                  </a:cubicBezTo>
                  <a:cubicBezTo>
                    <a:pt x="96" y="52"/>
                    <a:pt x="96" y="52"/>
                    <a:pt x="96" y="52"/>
                  </a:cubicBezTo>
                  <a:cubicBezTo>
                    <a:pt x="96" y="51"/>
                    <a:pt x="97" y="50"/>
                    <a:pt x="97" y="50"/>
                  </a:cubicBezTo>
                  <a:cubicBezTo>
                    <a:pt x="98" y="49"/>
                    <a:pt x="99" y="49"/>
                    <a:pt x="99" y="49"/>
                  </a:cubicBezTo>
                  <a:cubicBezTo>
                    <a:pt x="105" y="49"/>
                    <a:pt x="105" y="49"/>
                    <a:pt x="105" y="49"/>
                  </a:cubicBezTo>
                  <a:cubicBezTo>
                    <a:pt x="106" y="49"/>
                    <a:pt x="107" y="49"/>
                    <a:pt x="108" y="50"/>
                  </a:cubicBezTo>
                  <a:cubicBezTo>
                    <a:pt x="108" y="50"/>
                    <a:pt x="108" y="51"/>
                    <a:pt x="108" y="52"/>
                  </a:cubicBezTo>
                  <a:close/>
                  <a:moveTo>
                    <a:pt x="108" y="76"/>
                  </a:moveTo>
                  <a:cubicBezTo>
                    <a:pt x="108" y="82"/>
                    <a:pt x="108" y="82"/>
                    <a:pt x="108" y="82"/>
                  </a:cubicBezTo>
                  <a:cubicBezTo>
                    <a:pt x="108" y="83"/>
                    <a:pt x="108" y="83"/>
                    <a:pt x="108" y="84"/>
                  </a:cubicBezTo>
                  <a:cubicBezTo>
                    <a:pt x="107" y="85"/>
                    <a:pt x="106" y="85"/>
                    <a:pt x="105" y="85"/>
                  </a:cubicBezTo>
                  <a:cubicBezTo>
                    <a:pt x="99" y="85"/>
                    <a:pt x="99" y="85"/>
                    <a:pt x="99" y="85"/>
                  </a:cubicBezTo>
                  <a:cubicBezTo>
                    <a:pt x="99" y="85"/>
                    <a:pt x="98" y="85"/>
                    <a:pt x="97" y="84"/>
                  </a:cubicBezTo>
                  <a:cubicBezTo>
                    <a:pt x="97" y="83"/>
                    <a:pt x="96" y="83"/>
                    <a:pt x="96" y="82"/>
                  </a:cubicBezTo>
                  <a:cubicBezTo>
                    <a:pt x="96" y="76"/>
                    <a:pt x="96" y="76"/>
                    <a:pt x="96" y="76"/>
                  </a:cubicBezTo>
                  <a:cubicBezTo>
                    <a:pt x="96" y="75"/>
                    <a:pt x="97" y="74"/>
                    <a:pt x="97" y="74"/>
                  </a:cubicBezTo>
                  <a:cubicBezTo>
                    <a:pt x="98" y="73"/>
                    <a:pt x="99" y="73"/>
                    <a:pt x="99" y="73"/>
                  </a:cubicBezTo>
                  <a:cubicBezTo>
                    <a:pt x="105" y="73"/>
                    <a:pt x="105" y="73"/>
                    <a:pt x="105" y="73"/>
                  </a:cubicBezTo>
                  <a:cubicBezTo>
                    <a:pt x="106" y="73"/>
                    <a:pt x="107" y="73"/>
                    <a:pt x="108" y="74"/>
                  </a:cubicBezTo>
                  <a:cubicBezTo>
                    <a:pt x="108" y="74"/>
                    <a:pt x="108" y="75"/>
                    <a:pt x="108" y="76"/>
                  </a:cubicBezTo>
                  <a:close/>
                  <a:moveTo>
                    <a:pt x="108" y="100"/>
                  </a:moveTo>
                  <a:cubicBezTo>
                    <a:pt x="108" y="106"/>
                    <a:pt x="108" y="106"/>
                    <a:pt x="108" y="106"/>
                  </a:cubicBezTo>
                  <a:cubicBezTo>
                    <a:pt x="108" y="107"/>
                    <a:pt x="108" y="108"/>
                    <a:pt x="108" y="108"/>
                  </a:cubicBezTo>
                  <a:cubicBezTo>
                    <a:pt x="107" y="109"/>
                    <a:pt x="106" y="109"/>
                    <a:pt x="105" y="109"/>
                  </a:cubicBezTo>
                  <a:cubicBezTo>
                    <a:pt x="99" y="109"/>
                    <a:pt x="99" y="109"/>
                    <a:pt x="99" y="109"/>
                  </a:cubicBezTo>
                  <a:cubicBezTo>
                    <a:pt x="99" y="109"/>
                    <a:pt x="98" y="109"/>
                    <a:pt x="97" y="108"/>
                  </a:cubicBezTo>
                  <a:cubicBezTo>
                    <a:pt x="97" y="108"/>
                    <a:pt x="96" y="107"/>
                    <a:pt x="96" y="106"/>
                  </a:cubicBezTo>
                  <a:cubicBezTo>
                    <a:pt x="96" y="100"/>
                    <a:pt x="96" y="100"/>
                    <a:pt x="96" y="100"/>
                  </a:cubicBezTo>
                  <a:cubicBezTo>
                    <a:pt x="96" y="99"/>
                    <a:pt x="97" y="99"/>
                    <a:pt x="97" y="98"/>
                  </a:cubicBezTo>
                  <a:cubicBezTo>
                    <a:pt x="98" y="97"/>
                    <a:pt x="99" y="97"/>
                    <a:pt x="99" y="97"/>
                  </a:cubicBezTo>
                  <a:cubicBezTo>
                    <a:pt x="105" y="97"/>
                    <a:pt x="105" y="97"/>
                    <a:pt x="105" y="97"/>
                  </a:cubicBezTo>
                  <a:cubicBezTo>
                    <a:pt x="106" y="97"/>
                    <a:pt x="107" y="97"/>
                    <a:pt x="108" y="98"/>
                  </a:cubicBezTo>
                  <a:cubicBezTo>
                    <a:pt x="108" y="99"/>
                    <a:pt x="108" y="99"/>
                    <a:pt x="108" y="100"/>
                  </a:cubicBezTo>
                  <a:close/>
                  <a:moveTo>
                    <a:pt x="108" y="124"/>
                  </a:moveTo>
                  <a:cubicBezTo>
                    <a:pt x="108" y="130"/>
                    <a:pt x="108" y="130"/>
                    <a:pt x="108" y="130"/>
                  </a:cubicBezTo>
                  <a:cubicBezTo>
                    <a:pt x="108" y="131"/>
                    <a:pt x="108" y="132"/>
                    <a:pt x="108" y="132"/>
                  </a:cubicBezTo>
                  <a:cubicBezTo>
                    <a:pt x="107" y="133"/>
                    <a:pt x="106" y="133"/>
                    <a:pt x="105" y="133"/>
                  </a:cubicBezTo>
                  <a:cubicBezTo>
                    <a:pt x="99" y="133"/>
                    <a:pt x="99" y="133"/>
                    <a:pt x="99" y="133"/>
                  </a:cubicBezTo>
                  <a:cubicBezTo>
                    <a:pt x="99" y="133"/>
                    <a:pt x="98" y="133"/>
                    <a:pt x="97" y="132"/>
                  </a:cubicBezTo>
                  <a:cubicBezTo>
                    <a:pt x="97" y="132"/>
                    <a:pt x="96" y="131"/>
                    <a:pt x="96" y="130"/>
                  </a:cubicBezTo>
                  <a:cubicBezTo>
                    <a:pt x="96" y="124"/>
                    <a:pt x="96" y="124"/>
                    <a:pt x="96" y="124"/>
                  </a:cubicBezTo>
                  <a:cubicBezTo>
                    <a:pt x="96" y="123"/>
                    <a:pt x="97" y="123"/>
                    <a:pt x="97" y="122"/>
                  </a:cubicBezTo>
                  <a:cubicBezTo>
                    <a:pt x="98" y="122"/>
                    <a:pt x="99" y="121"/>
                    <a:pt x="99" y="121"/>
                  </a:cubicBezTo>
                  <a:cubicBezTo>
                    <a:pt x="105" y="121"/>
                    <a:pt x="105" y="121"/>
                    <a:pt x="105" y="121"/>
                  </a:cubicBezTo>
                  <a:cubicBezTo>
                    <a:pt x="106" y="121"/>
                    <a:pt x="107" y="122"/>
                    <a:pt x="108" y="122"/>
                  </a:cubicBezTo>
                  <a:cubicBezTo>
                    <a:pt x="108" y="123"/>
                    <a:pt x="108" y="123"/>
                    <a:pt x="108" y="124"/>
                  </a:cubicBezTo>
                  <a:close/>
                </a:path>
              </a:pathLst>
            </a:custGeom>
            <a:solidFill>
              <a:schemeClr val="tx2"/>
            </a:solidFill>
            <a:ln>
              <a:noFill/>
            </a:ln>
          </p:spPr>
          <p:txBody>
            <a:bodyPr/>
            <a:lstStyle/>
            <a:p>
              <a:pPr marL="0" marR="0" lvl="0" indent="0" defTabSz="1536192" eaLnBrk="1" fontAlgn="auto" latinLnBrk="0" hangingPunct="1">
                <a:buClrTx/>
                <a:buSzTx/>
                <a:buFontTx/>
                <a:buNone/>
                <a:tabLst/>
                <a:defRPr/>
              </a:pPr>
              <a:endParaRPr kumimoji="0" lang="en-US" sz="3024" b="0" i="0" u="none" strike="noStrike" kern="0" cap="none" spc="0" normalizeH="0" baseline="0" noProof="0" dirty="0">
                <a:ln>
                  <a:noFill/>
                </a:ln>
                <a:effectLst/>
                <a:uLnTx/>
                <a:uFillTx/>
                <a:latin typeface="+mj-lt"/>
              </a:endParaRPr>
            </a:p>
          </p:txBody>
        </p:sp>
        <p:sp>
          <p:nvSpPr>
            <p:cNvPr id="139" name="TextBox 138">
              <a:extLst>
                <a:ext uri="{FF2B5EF4-FFF2-40B4-BE49-F238E27FC236}">
                  <a16:creationId xmlns:a16="http://schemas.microsoft.com/office/drawing/2014/main" id="{A37494B5-FE78-43DB-91F5-05013F4BB5FA}"/>
                </a:ext>
              </a:extLst>
            </p:cNvPr>
            <p:cNvSpPr txBox="1"/>
            <p:nvPr/>
          </p:nvSpPr>
          <p:spPr>
            <a:xfrm>
              <a:off x="7733611" y="7859837"/>
              <a:ext cx="1710708" cy="381043"/>
            </a:xfrm>
            <a:prstGeom prst="rect">
              <a:avLst/>
            </a:prstGeom>
            <a:noFill/>
          </p:spPr>
          <p:txBody>
            <a:bodyPr wrap="square" lIns="0" tIns="36576" rIns="0" bIns="0" rtlCol="0" anchor="ctr">
              <a:spAutoFit/>
            </a:bodyPr>
            <a:lstStyle/>
            <a:p>
              <a:pPr marL="0" marR="0" lvl="0" indent="0" algn="ctr" defTabSz="914400" eaLnBrk="1" fontAlgn="auto" latinLnBrk="0" hangingPunct="1">
                <a:buClr>
                  <a:srgbClr val="ED7D31"/>
                </a:buClr>
                <a:buSzPct val="70000"/>
                <a:buFontTx/>
                <a:buNone/>
                <a:tabLst/>
                <a:defRPr/>
              </a:pPr>
              <a:r>
                <a:rPr kumimoji="0" lang="en-US" sz="1200" b="1" i="0" u="none" strike="noStrike" kern="0" cap="none" spc="0" normalizeH="0" baseline="0" noProof="0" dirty="0">
                  <a:ln>
                    <a:noFill/>
                  </a:ln>
                  <a:effectLst/>
                  <a:uLnTx/>
                  <a:uFillTx/>
                  <a:latin typeface="+mj-lt"/>
                </a:rPr>
                <a:t>Business Receiving Payments </a:t>
              </a:r>
            </a:p>
          </p:txBody>
        </p:sp>
      </p:grpSp>
      <p:pic>
        <p:nvPicPr>
          <p:cNvPr id="140" name="Picture 139" descr="A picture containing drawing&#10;&#10;Description automatically generated">
            <a:extLst>
              <a:ext uri="{FF2B5EF4-FFF2-40B4-BE49-F238E27FC236}">
                <a16:creationId xmlns:a16="http://schemas.microsoft.com/office/drawing/2014/main" id="{58E31469-642E-49D3-BDE1-C475F3CFDE0E}"/>
              </a:ext>
            </a:extLst>
          </p:cNvPr>
          <p:cNvPicPr>
            <a:picLocks noChangeAspect="1"/>
          </p:cNvPicPr>
          <p:nvPr/>
        </p:nvPicPr>
        <p:blipFill>
          <a:blip r:embed="rId3">
            <a:duotone>
              <a:prstClr val="black"/>
              <a:schemeClr val="accent1">
                <a:tint val="45000"/>
                <a:satMod val="400000"/>
              </a:schemeClr>
            </a:duotone>
          </a:blip>
          <a:stretch>
            <a:fillRect/>
          </a:stretch>
        </p:blipFill>
        <p:spPr>
          <a:xfrm>
            <a:off x="8955846" y="3135681"/>
            <a:ext cx="691516" cy="861497"/>
          </a:xfrm>
          <a:prstGeom prst="rect">
            <a:avLst/>
          </a:prstGeom>
        </p:spPr>
      </p:pic>
      <p:sp>
        <p:nvSpPr>
          <p:cNvPr id="141" name="TextBox 140">
            <a:extLst>
              <a:ext uri="{FF2B5EF4-FFF2-40B4-BE49-F238E27FC236}">
                <a16:creationId xmlns:a16="http://schemas.microsoft.com/office/drawing/2014/main" id="{226B7BB7-A5B3-4C43-AE61-2CC5567660D3}"/>
              </a:ext>
            </a:extLst>
          </p:cNvPr>
          <p:cNvSpPr txBox="1"/>
          <p:nvPr/>
        </p:nvSpPr>
        <p:spPr>
          <a:xfrm>
            <a:off x="8712820" y="4010366"/>
            <a:ext cx="1214033" cy="590931"/>
          </a:xfrm>
          <a:prstGeom prst="rect">
            <a:avLst/>
          </a:prstGeom>
          <a:solidFill>
            <a:sysClr val="window" lastClr="FFFFFF"/>
          </a:solidFill>
        </p:spPr>
        <p:txBody>
          <a:bodyPr wrap="square" lIns="0" tIns="36576" rIns="0" bIns="0" rtlCol="0" anchor="ctr">
            <a:spAutoFit/>
          </a:bodyPr>
          <a:lstStyle/>
          <a:p>
            <a:pPr marL="0" marR="0" lvl="0" indent="0" algn="ctr" defTabSz="914400" eaLnBrk="1" fontAlgn="auto" latinLnBrk="0" hangingPunct="1">
              <a:buClr>
                <a:srgbClr val="ED7D31"/>
              </a:buClr>
              <a:buSzPct val="70000"/>
              <a:buFontTx/>
              <a:buNone/>
              <a:tabLst/>
              <a:defRPr/>
            </a:pPr>
            <a:r>
              <a:rPr kumimoji="0" lang="en-US" sz="1200" b="1" i="0" u="none" strike="noStrike" kern="0" cap="none" spc="0" normalizeH="0" baseline="0" noProof="0" dirty="0">
                <a:ln>
                  <a:noFill/>
                </a:ln>
                <a:effectLst/>
                <a:uLnTx/>
                <a:uFillTx/>
                <a:latin typeface="+mj-lt"/>
              </a:rPr>
              <a:t>Responding CSP</a:t>
            </a:r>
          </a:p>
          <a:p>
            <a:pPr marL="0" marR="0" lvl="0" indent="0" algn="ctr" defTabSz="914400" eaLnBrk="1" fontAlgn="auto" latinLnBrk="0" hangingPunct="1">
              <a:buClr>
                <a:srgbClr val="ED7D31"/>
              </a:buClr>
              <a:buSzPct val="70000"/>
              <a:buFontTx/>
              <a:buNone/>
              <a:tabLst/>
              <a:defRPr/>
            </a:pPr>
            <a:endParaRPr kumimoji="0" lang="en-US" sz="1200" b="1" i="0" u="none" strike="noStrike" kern="0" cap="none" spc="0" normalizeH="0" baseline="0" noProof="0" dirty="0">
              <a:ln>
                <a:noFill/>
              </a:ln>
              <a:effectLst/>
              <a:uLnTx/>
              <a:uFillTx/>
              <a:latin typeface="+mj-lt"/>
            </a:endParaRPr>
          </a:p>
        </p:txBody>
      </p:sp>
      <p:cxnSp>
        <p:nvCxnSpPr>
          <p:cNvPr id="144" name="Straight Arrow Connector 143"/>
          <p:cNvCxnSpPr/>
          <p:nvPr/>
        </p:nvCxnSpPr>
        <p:spPr>
          <a:xfrm>
            <a:off x="9902348" y="3621751"/>
            <a:ext cx="539206"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5" name="Picture 144">
            <a:extLst>
              <a:ext uri="{FF2B5EF4-FFF2-40B4-BE49-F238E27FC236}">
                <a16:creationId xmlns:a16="http://schemas.microsoft.com/office/drawing/2014/main" id="{55C20DE6-1DA1-4F05-9ACA-7FD1866CE637}"/>
              </a:ext>
            </a:extLst>
          </p:cNvPr>
          <p:cNvPicPr>
            <a:picLocks noChangeAspect="1"/>
          </p:cNvPicPr>
          <p:nvPr/>
        </p:nvPicPr>
        <p:blipFill>
          <a:blip r:embed="rId4"/>
          <a:stretch>
            <a:fillRect/>
          </a:stretch>
        </p:blipFill>
        <p:spPr>
          <a:xfrm>
            <a:off x="5031354" y="3075954"/>
            <a:ext cx="1952408" cy="759775"/>
          </a:xfrm>
          <a:prstGeom prst="rect">
            <a:avLst/>
          </a:prstGeom>
        </p:spPr>
      </p:pic>
      <p:sp>
        <p:nvSpPr>
          <p:cNvPr id="146" name="Arc 145">
            <a:extLst>
              <a:ext uri="{FF2B5EF4-FFF2-40B4-BE49-F238E27FC236}">
                <a16:creationId xmlns:a16="http://schemas.microsoft.com/office/drawing/2014/main" id="{FBAE36F8-EB7E-044D-B82F-213CE5B43D82}"/>
              </a:ext>
            </a:extLst>
          </p:cNvPr>
          <p:cNvSpPr/>
          <p:nvPr/>
        </p:nvSpPr>
        <p:spPr>
          <a:xfrm rot="8010552">
            <a:off x="1627652" y="-3053281"/>
            <a:ext cx="8427201" cy="8936041"/>
          </a:xfrm>
          <a:prstGeom prst="arc">
            <a:avLst>
              <a:gd name="adj1" fmla="val 16200000"/>
              <a:gd name="adj2" fmla="val 21522034"/>
            </a:avLst>
          </a:prstGeom>
          <a:ln w="38100">
            <a:solidFill>
              <a:schemeClr val="accent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3131310" y="726956"/>
            <a:ext cx="5975429" cy="646331"/>
          </a:xfrm>
          <a:prstGeom prst="rect">
            <a:avLst/>
          </a:prstGeom>
          <a:noFill/>
        </p:spPr>
        <p:txBody>
          <a:bodyPr wrap="square" rtlCol="0">
            <a:spAutoFit/>
          </a:bodyPr>
          <a:lstStyle/>
          <a:p>
            <a:pPr algn="ctr"/>
            <a:r>
              <a:rPr lang="en-US" i="1" u="sng" dirty="0"/>
              <a:t>“</a:t>
            </a:r>
            <a:r>
              <a:rPr lang="en-US" i="1" u="sng" dirty="0" err="1"/>
              <a:t>Phixus</a:t>
            </a:r>
            <a:r>
              <a:rPr lang="en-US" i="1" u="sng" dirty="0"/>
              <a:t> users exchange or validate information without centralization ”</a:t>
            </a:r>
          </a:p>
        </p:txBody>
      </p:sp>
      <p:sp>
        <p:nvSpPr>
          <p:cNvPr id="24" name="TextBox 23">
            <a:extLst>
              <a:ext uri="{FF2B5EF4-FFF2-40B4-BE49-F238E27FC236}">
                <a16:creationId xmlns:a16="http://schemas.microsoft.com/office/drawing/2014/main" id="{EFB39CCB-9F4E-459A-8CD1-E7C735FF093E}"/>
              </a:ext>
            </a:extLst>
          </p:cNvPr>
          <p:cNvSpPr txBox="1"/>
          <p:nvPr/>
        </p:nvSpPr>
        <p:spPr>
          <a:xfrm>
            <a:off x="361608" y="5156474"/>
            <a:ext cx="1306540" cy="221599"/>
          </a:xfrm>
          <a:prstGeom prst="rect">
            <a:avLst/>
          </a:prstGeom>
          <a:noFill/>
        </p:spPr>
        <p:txBody>
          <a:bodyPr wrap="square" lIns="0" tIns="36576" rIns="0" bIns="0" rtlCol="0" anchor="ctr">
            <a:spAutoFit/>
          </a:bodyPr>
          <a:lstStyle/>
          <a:p>
            <a:pPr marL="0" marR="0" lvl="0" indent="0" algn="ctr" defTabSz="914400" eaLnBrk="1" fontAlgn="auto" latinLnBrk="0" hangingPunct="1">
              <a:buClr>
                <a:srgbClr val="ED7D31"/>
              </a:buClr>
              <a:buSzPct val="70000"/>
              <a:buFontTx/>
              <a:buNone/>
              <a:tabLst/>
              <a:defRPr/>
            </a:pPr>
            <a:r>
              <a:rPr kumimoji="0" lang="en-US" sz="1200" b="1" i="0" u="none" strike="noStrike" kern="0" cap="none" spc="0" normalizeH="0" baseline="0" noProof="0" dirty="0">
                <a:ln>
                  <a:noFill/>
                </a:ln>
                <a:effectLst/>
                <a:uLnTx/>
                <a:uFillTx/>
                <a:latin typeface="+mj-lt"/>
              </a:rPr>
              <a:t>CSP Operations </a:t>
            </a:r>
          </a:p>
        </p:txBody>
      </p:sp>
      <p:pic>
        <p:nvPicPr>
          <p:cNvPr id="25" name="Picture 24">
            <a:extLst>
              <a:ext uri="{FF2B5EF4-FFF2-40B4-BE49-F238E27FC236}">
                <a16:creationId xmlns:a16="http://schemas.microsoft.com/office/drawing/2014/main" id="{8DD71C99-59FF-478B-8380-8FE2CE319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182" y="4330163"/>
            <a:ext cx="759803" cy="759803"/>
          </a:xfrm>
          <a:prstGeom prst="rect">
            <a:avLst/>
          </a:prstGeom>
        </p:spPr>
      </p:pic>
      <p:sp>
        <p:nvSpPr>
          <p:cNvPr id="26" name="TextBox 25">
            <a:extLst>
              <a:ext uri="{FF2B5EF4-FFF2-40B4-BE49-F238E27FC236}">
                <a16:creationId xmlns:a16="http://schemas.microsoft.com/office/drawing/2014/main" id="{2664AEA4-A8F5-4B39-AF78-2FA375185AD8}"/>
              </a:ext>
            </a:extLst>
          </p:cNvPr>
          <p:cNvSpPr txBox="1"/>
          <p:nvPr/>
        </p:nvSpPr>
        <p:spPr>
          <a:xfrm>
            <a:off x="316451" y="4060138"/>
            <a:ext cx="1306540" cy="221599"/>
          </a:xfrm>
          <a:prstGeom prst="rect">
            <a:avLst/>
          </a:prstGeom>
          <a:noFill/>
        </p:spPr>
        <p:txBody>
          <a:bodyPr wrap="square" lIns="0" tIns="36576" rIns="0" bIns="0" rtlCol="0" anchor="ctr">
            <a:spAutoFit/>
          </a:bodyPr>
          <a:lstStyle/>
          <a:p>
            <a:pPr marL="0" marR="0" lvl="0" indent="0" algn="ctr" defTabSz="914400" eaLnBrk="1" fontAlgn="auto" latinLnBrk="0" hangingPunct="1">
              <a:buClr>
                <a:srgbClr val="ED7D31"/>
              </a:buClr>
              <a:buSzPct val="70000"/>
              <a:buFontTx/>
              <a:buNone/>
              <a:tabLst/>
              <a:defRPr/>
            </a:pPr>
            <a:r>
              <a:rPr kumimoji="0" lang="en-US" sz="1200" b="1" i="0" u="none" strike="noStrike" kern="0" cap="none" spc="0" normalizeH="0" baseline="0" noProof="0" dirty="0">
                <a:ln>
                  <a:noFill/>
                </a:ln>
                <a:effectLst/>
                <a:uLnTx/>
                <a:uFillTx/>
                <a:latin typeface="+mj-lt"/>
              </a:rPr>
              <a:t>Or </a:t>
            </a:r>
          </a:p>
        </p:txBody>
      </p:sp>
      <p:sp>
        <p:nvSpPr>
          <p:cNvPr id="27" name="TextBox 26">
            <a:extLst>
              <a:ext uri="{FF2B5EF4-FFF2-40B4-BE49-F238E27FC236}">
                <a16:creationId xmlns:a16="http://schemas.microsoft.com/office/drawing/2014/main" id="{B67EA582-8AD6-4BF3-9F07-FAC2F3449DE2}"/>
              </a:ext>
            </a:extLst>
          </p:cNvPr>
          <p:cNvSpPr txBox="1"/>
          <p:nvPr/>
        </p:nvSpPr>
        <p:spPr>
          <a:xfrm>
            <a:off x="10562938" y="5078710"/>
            <a:ext cx="1306540" cy="221599"/>
          </a:xfrm>
          <a:prstGeom prst="rect">
            <a:avLst/>
          </a:prstGeom>
          <a:noFill/>
        </p:spPr>
        <p:txBody>
          <a:bodyPr wrap="square" lIns="0" tIns="36576" rIns="0" bIns="0" rtlCol="0" anchor="ctr">
            <a:spAutoFit/>
          </a:bodyPr>
          <a:lstStyle/>
          <a:p>
            <a:pPr marL="0" marR="0" lvl="0" indent="0" algn="ctr" defTabSz="914400" eaLnBrk="1" fontAlgn="auto" latinLnBrk="0" hangingPunct="1">
              <a:buClr>
                <a:srgbClr val="ED7D31"/>
              </a:buClr>
              <a:buSzPct val="70000"/>
              <a:buFontTx/>
              <a:buNone/>
              <a:tabLst/>
              <a:defRPr/>
            </a:pPr>
            <a:r>
              <a:rPr kumimoji="0" lang="en-US" sz="1200" b="1" i="0" u="none" strike="noStrike" kern="0" cap="none" spc="0" normalizeH="0" baseline="0" noProof="0" dirty="0">
                <a:ln>
                  <a:noFill/>
                </a:ln>
                <a:effectLst/>
                <a:uLnTx/>
                <a:uFillTx/>
                <a:latin typeface="+mj-lt"/>
              </a:rPr>
              <a:t>CSP Operations </a:t>
            </a:r>
          </a:p>
        </p:txBody>
      </p:sp>
      <p:pic>
        <p:nvPicPr>
          <p:cNvPr id="28" name="Picture 27">
            <a:extLst>
              <a:ext uri="{FF2B5EF4-FFF2-40B4-BE49-F238E27FC236}">
                <a16:creationId xmlns:a16="http://schemas.microsoft.com/office/drawing/2014/main" id="{7AF1EAAE-E68A-44C5-88A5-1A651B4DE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6307" y="4213442"/>
            <a:ext cx="759803" cy="759803"/>
          </a:xfrm>
          <a:prstGeom prst="rect">
            <a:avLst/>
          </a:prstGeom>
        </p:spPr>
      </p:pic>
      <p:sp>
        <p:nvSpPr>
          <p:cNvPr id="29" name="TextBox 28">
            <a:extLst>
              <a:ext uri="{FF2B5EF4-FFF2-40B4-BE49-F238E27FC236}">
                <a16:creationId xmlns:a16="http://schemas.microsoft.com/office/drawing/2014/main" id="{45FAFC50-16C8-4EDB-8C13-C4B7A42A0A01}"/>
              </a:ext>
            </a:extLst>
          </p:cNvPr>
          <p:cNvSpPr txBox="1"/>
          <p:nvPr/>
        </p:nvSpPr>
        <p:spPr>
          <a:xfrm>
            <a:off x="10541280" y="3886378"/>
            <a:ext cx="1306540" cy="221599"/>
          </a:xfrm>
          <a:prstGeom prst="rect">
            <a:avLst/>
          </a:prstGeom>
          <a:noFill/>
        </p:spPr>
        <p:txBody>
          <a:bodyPr wrap="square" lIns="0" tIns="36576" rIns="0" bIns="0" rtlCol="0" anchor="ctr">
            <a:spAutoFit/>
          </a:bodyPr>
          <a:lstStyle/>
          <a:p>
            <a:pPr marL="0" marR="0" lvl="0" indent="0" algn="ctr" defTabSz="914400" eaLnBrk="1" fontAlgn="auto" latinLnBrk="0" hangingPunct="1">
              <a:buClr>
                <a:srgbClr val="ED7D31"/>
              </a:buClr>
              <a:buSzPct val="70000"/>
              <a:buFontTx/>
              <a:buNone/>
              <a:tabLst/>
              <a:defRPr/>
            </a:pPr>
            <a:r>
              <a:rPr kumimoji="0" lang="en-US" sz="1200" b="1" i="0" u="none" strike="noStrike" kern="0" cap="none" spc="0" normalizeH="0" baseline="0" noProof="0" dirty="0">
                <a:ln>
                  <a:noFill/>
                </a:ln>
                <a:effectLst/>
                <a:uLnTx/>
                <a:uFillTx/>
                <a:latin typeface="+mj-lt"/>
              </a:rPr>
              <a:t>Or </a:t>
            </a:r>
          </a:p>
        </p:txBody>
      </p:sp>
    </p:spTree>
    <p:extLst>
      <p:ext uri="{BB962C8B-B14F-4D97-AF65-F5344CB8AC3E}">
        <p14:creationId xmlns:p14="http://schemas.microsoft.com/office/powerpoint/2010/main" val="3157317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A96F-37D1-D043-BCCC-00FC057040E3}"/>
              </a:ext>
            </a:extLst>
          </p:cNvPr>
          <p:cNvSpPr>
            <a:spLocks noGrp="1"/>
          </p:cNvSpPr>
          <p:nvPr>
            <p:ph type="title"/>
          </p:nvPr>
        </p:nvSpPr>
        <p:spPr/>
        <p:txBody>
          <a:bodyPr/>
          <a:lstStyle/>
          <a:p>
            <a:r>
              <a:rPr lang="en-US" dirty="0"/>
              <a:t>Afinis in the Marketplace</a:t>
            </a:r>
          </a:p>
        </p:txBody>
      </p:sp>
      <p:sp>
        <p:nvSpPr>
          <p:cNvPr id="4" name="Slide Number Placeholder 3">
            <a:extLst>
              <a:ext uri="{FF2B5EF4-FFF2-40B4-BE49-F238E27FC236}">
                <a16:creationId xmlns:a16="http://schemas.microsoft.com/office/drawing/2014/main" id="{53009E16-6C1B-7940-BD7A-46AC0F1AEF5D}"/>
              </a:ext>
            </a:extLst>
          </p:cNvPr>
          <p:cNvSpPr>
            <a:spLocks noGrp="1"/>
          </p:cNvSpPr>
          <p:nvPr>
            <p:ph type="sldNum" sz="quarter" idx="12"/>
          </p:nvPr>
        </p:nvSpPr>
        <p:spPr/>
        <p:txBody>
          <a:bodyPr/>
          <a:lstStyle/>
          <a:p>
            <a:fld id="{A48D219D-A98E-134E-8BDF-E6BF8A4F7897}" type="slidenum">
              <a:rPr lang="en-US" smtClean="0"/>
              <a:t>17</a:t>
            </a:fld>
            <a:endParaRPr lang="en-US"/>
          </a:p>
        </p:txBody>
      </p:sp>
      <p:sp>
        <p:nvSpPr>
          <p:cNvPr id="18" name="Closed API…">
            <a:extLst>
              <a:ext uri="{FF2B5EF4-FFF2-40B4-BE49-F238E27FC236}">
                <a16:creationId xmlns:a16="http://schemas.microsoft.com/office/drawing/2014/main" id="{059802F9-93FF-4F33-B7C1-F8C0E11A6F4F}"/>
              </a:ext>
            </a:extLst>
          </p:cNvPr>
          <p:cNvSpPr txBox="1">
            <a:spLocks/>
          </p:cNvSpPr>
          <p:nvPr/>
        </p:nvSpPr>
        <p:spPr>
          <a:xfrm>
            <a:off x="744980" y="2015413"/>
            <a:ext cx="10707323" cy="35736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Ø"/>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Menlo Regular" panose="020B0609030804020204" pitchFamily="49" charset="0"/>
              <a:buChar char="▻"/>
              <a:defRPr sz="1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US" sz="3200" b="0" dirty="0"/>
              <a:t>Adoption is accelerating</a:t>
            </a:r>
          </a:p>
          <a:p>
            <a:pPr marL="1028700" lvl="1" indent="-342900">
              <a:spcBef>
                <a:spcPts val="0"/>
              </a:spcBef>
              <a:buFont typeface="Arial" panose="020B0604020202020204" pitchFamily="34" charset="0"/>
              <a:buChar char="•"/>
            </a:pPr>
            <a:endParaRPr lang="en-US" sz="3200" dirty="0"/>
          </a:p>
          <a:p>
            <a:pPr marL="342900" indent="-342900">
              <a:spcBef>
                <a:spcPts val="0"/>
              </a:spcBef>
              <a:buFont typeface="Arial" panose="020B0604020202020204" pitchFamily="34" charset="0"/>
              <a:buChar char="•"/>
            </a:pPr>
            <a:r>
              <a:rPr lang="en-US" sz="3200" b="0" dirty="0"/>
              <a:t>Afinis APIs being adopted by Financial Institutions, Financial Services Providers, Fintech, and Payment Networks</a:t>
            </a:r>
          </a:p>
          <a:p>
            <a:pPr marL="342900" indent="-342900">
              <a:spcBef>
                <a:spcPts val="0"/>
              </a:spcBef>
              <a:buFont typeface="Arial" panose="020B0604020202020204" pitchFamily="34" charset="0"/>
              <a:buChar char="•"/>
            </a:pPr>
            <a:endParaRPr lang="en-US" sz="3200" b="0" dirty="0"/>
          </a:p>
          <a:p>
            <a:pPr marL="342900" indent="-342900">
              <a:spcBef>
                <a:spcPts val="0"/>
              </a:spcBef>
              <a:buFont typeface="Arial" panose="020B0604020202020204" pitchFamily="34" charset="0"/>
              <a:buChar char="•"/>
            </a:pPr>
            <a:r>
              <a:rPr lang="en-US" sz="3200" b="0" dirty="0"/>
              <a:t>Afinis is continuing the feedback loop </a:t>
            </a:r>
          </a:p>
          <a:p>
            <a:pPr marL="342900" indent="-342900">
              <a:spcBef>
                <a:spcPts val="0"/>
              </a:spcBef>
              <a:buFont typeface="Arial" panose="020B0604020202020204" pitchFamily="34" charset="0"/>
              <a:buChar char="•"/>
            </a:pPr>
            <a:endParaRPr lang="en-US" sz="900" b="0" dirty="0"/>
          </a:p>
          <a:p>
            <a:pPr marL="342900" indent="-342900">
              <a:spcBef>
                <a:spcPts val="0"/>
              </a:spcBef>
              <a:buFont typeface="Arial" panose="020B0604020202020204" pitchFamily="34" charset="0"/>
              <a:buChar char="•"/>
            </a:pPr>
            <a:endParaRPr lang="en-US" sz="2800" b="0" dirty="0"/>
          </a:p>
          <a:p>
            <a:pPr marL="342900" indent="-342900">
              <a:spcBef>
                <a:spcPts val="0"/>
              </a:spcBef>
              <a:buFont typeface="Arial" panose="020B0604020202020204" pitchFamily="34" charset="0"/>
              <a:buChar char="•"/>
            </a:pPr>
            <a:endParaRPr lang="en-US" sz="2800" b="0" dirty="0"/>
          </a:p>
          <a:p>
            <a:pPr marL="342900" indent="-342900">
              <a:spcBef>
                <a:spcPts val="0"/>
              </a:spcBef>
              <a:buFont typeface="Arial" panose="020B0604020202020204" pitchFamily="34" charset="0"/>
              <a:buChar char="•"/>
            </a:pPr>
            <a:endParaRPr lang="en-US" sz="2400" b="0" dirty="0"/>
          </a:p>
          <a:p>
            <a:pPr lvl="1"/>
            <a:endParaRPr lang="en-US" sz="2400" dirty="0"/>
          </a:p>
          <a:p>
            <a:pPr marL="457200" indent="-457200">
              <a:buFont typeface="Arial" panose="020B0604020202020204" pitchFamily="34" charset="0"/>
              <a:buChar char="•"/>
            </a:pPr>
            <a:endParaRPr lang="en-US" sz="2800" b="0" dirty="0"/>
          </a:p>
          <a:p>
            <a:pPr lvl="1"/>
            <a:endParaRPr lang="en-US" sz="2400" dirty="0"/>
          </a:p>
          <a:p>
            <a:pPr lvl="1">
              <a:spcBef>
                <a:spcPts val="0"/>
              </a:spcBef>
              <a:defRPr>
                <a:solidFill>
                  <a:srgbClr val="000000"/>
                </a:solidFill>
                <a:latin typeface="+mn-lt"/>
                <a:ea typeface="+mn-ea"/>
                <a:cs typeface="+mn-cs"/>
                <a:sym typeface="Helvetica"/>
              </a:defRPr>
            </a:pPr>
            <a:endParaRPr lang="en-US" sz="1238" dirty="0">
              <a:solidFill>
                <a:srgbClr val="000000"/>
              </a:solidFill>
              <a:latin typeface="+mn-lt"/>
              <a:cs typeface="+mn-cs"/>
              <a:sym typeface="Helvetica"/>
            </a:endParaRPr>
          </a:p>
          <a:p>
            <a:pPr>
              <a:spcBef>
                <a:spcPts val="0"/>
              </a:spcBef>
              <a:defRPr>
                <a:solidFill>
                  <a:srgbClr val="000000"/>
                </a:solidFill>
                <a:latin typeface="+mn-lt"/>
                <a:ea typeface="+mn-ea"/>
                <a:cs typeface="+mn-cs"/>
                <a:sym typeface="Helvetica"/>
              </a:defRPr>
            </a:pPr>
            <a:endParaRPr lang="en-US" dirty="0">
              <a:solidFill>
                <a:srgbClr val="000000"/>
              </a:solidFill>
              <a:latin typeface="+mn-lt"/>
              <a:cs typeface="+mn-cs"/>
              <a:sym typeface="Helvetica"/>
            </a:endParaRPr>
          </a:p>
        </p:txBody>
      </p:sp>
    </p:spTree>
    <p:extLst>
      <p:ext uri="{BB962C8B-B14F-4D97-AF65-F5344CB8AC3E}">
        <p14:creationId xmlns:p14="http://schemas.microsoft.com/office/powerpoint/2010/main" val="169300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05B524-F372-4E80-92AD-5DADA9680B4A}"/>
              </a:ext>
            </a:extLst>
          </p:cNvPr>
          <p:cNvSpPr>
            <a:spLocks noGrp="1"/>
          </p:cNvSpPr>
          <p:nvPr>
            <p:ph idx="1"/>
          </p:nvPr>
        </p:nvSpPr>
        <p:spPr>
          <a:xfrm>
            <a:off x="565524" y="2421153"/>
            <a:ext cx="6609750" cy="1721639"/>
          </a:xfrm>
        </p:spPr>
        <p:txBody>
          <a:bodyPr>
            <a:normAutofit/>
          </a:bodyPr>
          <a:lstStyle/>
          <a:p>
            <a:pPr algn="ctr"/>
            <a:r>
              <a:rPr lang="en-US" sz="7200" dirty="0"/>
              <a:t>Questions?</a:t>
            </a:r>
          </a:p>
        </p:txBody>
      </p:sp>
      <p:sp>
        <p:nvSpPr>
          <p:cNvPr id="4" name="Slide Number Placeholder 3">
            <a:extLst>
              <a:ext uri="{FF2B5EF4-FFF2-40B4-BE49-F238E27FC236}">
                <a16:creationId xmlns:a16="http://schemas.microsoft.com/office/drawing/2014/main" id="{7E3EE02F-89D8-4F60-9B51-9E54138C4EB8}"/>
              </a:ext>
            </a:extLst>
          </p:cNvPr>
          <p:cNvSpPr>
            <a:spLocks noGrp="1"/>
          </p:cNvSpPr>
          <p:nvPr>
            <p:ph type="sldNum" sz="quarter" idx="12"/>
          </p:nvPr>
        </p:nvSpPr>
        <p:spPr/>
        <p:txBody>
          <a:bodyPr/>
          <a:lstStyle/>
          <a:p>
            <a:fld id="{A48D219D-A98E-134E-8BDF-E6BF8A4F7897}" type="slidenum">
              <a:rPr lang="en-US" smtClean="0"/>
              <a:t>18</a:t>
            </a:fld>
            <a:endParaRPr lang="en-US" dirty="0"/>
          </a:p>
        </p:txBody>
      </p:sp>
    </p:spTree>
    <p:extLst>
      <p:ext uri="{BB962C8B-B14F-4D97-AF65-F5344CB8AC3E}">
        <p14:creationId xmlns:p14="http://schemas.microsoft.com/office/powerpoint/2010/main" val="400391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A96F-37D1-D043-BCCC-00FC057040E3}"/>
              </a:ext>
            </a:extLst>
          </p:cNvPr>
          <p:cNvSpPr>
            <a:spLocks noGrp="1"/>
          </p:cNvSpPr>
          <p:nvPr>
            <p:ph type="title"/>
          </p:nvPr>
        </p:nvSpPr>
        <p:spPr/>
        <p:txBody>
          <a:bodyPr/>
          <a:lstStyle/>
          <a:p>
            <a:r>
              <a:rPr lang="en-US" dirty="0"/>
              <a:t>What is An API?</a:t>
            </a:r>
          </a:p>
        </p:txBody>
      </p:sp>
      <p:sp>
        <p:nvSpPr>
          <p:cNvPr id="4" name="Slide Number Placeholder 3">
            <a:extLst>
              <a:ext uri="{FF2B5EF4-FFF2-40B4-BE49-F238E27FC236}">
                <a16:creationId xmlns:a16="http://schemas.microsoft.com/office/drawing/2014/main" id="{53009E16-6C1B-7940-BD7A-46AC0F1AEF5D}"/>
              </a:ext>
            </a:extLst>
          </p:cNvPr>
          <p:cNvSpPr>
            <a:spLocks noGrp="1"/>
          </p:cNvSpPr>
          <p:nvPr>
            <p:ph type="sldNum" sz="quarter" idx="12"/>
          </p:nvPr>
        </p:nvSpPr>
        <p:spPr/>
        <p:txBody>
          <a:bodyPr/>
          <a:lstStyle/>
          <a:p>
            <a:fld id="{A48D219D-A98E-134E-8BDF-E6BF8A4F7897}" type="slidenum">
              <a:rPr lang="en-US" smtClean="0"/>
              <a:t>2</a:t>
            </a:fld>
            <a:endParaRPr lang="en-US"/>
          </a:p>
        </p:txBody>
      </p:sp>
      <p:sp>
        <p:nvSpPr>
          <p:cNvPr id="5" name="Rectangle 4">
            <a:extLst>
              <a:ext uri="{FF2B5EF4-FFF2-40B4-BE49-F238E27FC236}">
                <a16:creationId xmlns:a16="http://schemas.microsoft.com/office/drawing/2014/main" id="{95BC6C8C-C47D-4645-B0A1-5A0023C2DD7F}"/>
              </a:ext>
            </a:extLst>
          </p:cNvPr>
          <p:cNvSpPr/>
          <p:nvPr/>
        </p:nvSpPr>
        <p:spPr>
          <a:xfrm>
            <a:off x="1680972" y="1982755"/>
            <a:ext cx="4223004" cy="1836204"/>
          </a:xfrm>
          <a:prstGeom prst="rect">
            <a:avLst/>
          </a:prstGeom>
          <a:solidFill>
            <a:srgbClr val="00698C"/>
          </a:solidFill>
          <a:ln>
            <a:noFill/>
          </a:ln>
        </p:spPr>
        <p:style>
          <a:lnRef idx="2">
            <a:schemeClr val="accent1">
              <a:shade val="50000"/>
            </a:schemeClr>
          </a:lnRef>
          <a:fillRef idx="1">
            <a:schemeClr val="accent1"/>
          </a:fillRef>
          <a:effectRef idx="0">
            <a:schemeClr val="accent1"/>
          </a:effectRef>
          <a:fontRef idx="minor">
            <a:schemeClr val="lt1"/>
          </a:fontRef>
        </p:style>
        <p:txBody>
          <a:bodyPr lIns="163210" tIns="326420" rIns="163210" bIns="40803" rtlCol="0" anchor="t"/>
          <a:lstStyle/>
          <a:p>
            <a:pPr>
              <a:spcAft>
                <a:spcPts val="535"/>
              </a:spcAft>
            </a:pPr>
            <a:r>
              <a:rPr lang="en-US" altLang="en-US" sz="2174" dirty="0">
                <a:ea typeface="ＭＳ Ｐゴシック" pitchFamily="34" charset="-128"/>
              </a:rPr>
              <a:t>Set of </a:t>
            </a:r>
            <a:r>
              <a:rPr lang="en-US" altLang="en-US" sz="2174" b="1" dirty="0">
                <a:ea typeface="ＭＳ Ｐゴシック" pitchFamily="34" charset="-128"/>
              </a:rPr>
              <a:t>programming instructions</a:t>
            </a:r>
          </a:p>
          <a:p>
            <a:pPr marL="204006" lvl="1">
              <a:spcAft>
                <a:spcPts val="535"/>
              </a:spcAft>
            </a:pPr>
            <a:r>
              <a:rPr lang="en-US" altLang="en-US" sz="1350" dirty="0">
                <a:ea typeface="ＭＳ Ｐゴシック" pitchFamily="34" charset="-128"/>
              </a:rPr>
              <a:t>Allows one software application ask another to perform a task or a series of tasks</a:t>
            </a:r>
          </a:p>
        </p:txBody>
      </p:sp>
      <p:sp>
        <p:nvSpPr>
          <p:cNvPr id="6" name="Content Placeholder 4">
            <a:extLst>
              <a:ext uri="{FF2B5EF4-FFF2-40B4-BE49-F238E27FC236}">
                <a16:creationId xmlns:a16="http://schemas.microsoft.com/office/drawing/2014/main" id="{9EF40298-65B7-4DA1-9E8B-1CF8904C75AF}"/>
              </a:ext>
            </a:extLst>
          </p:cNvPr>
          <p:cNvSpPr>
            <a:spLocks noGrp="1"/>
          </p:cNvSpPr>
          <p:nvPr>
            <p:ph idx="1"/>
          </p:nvPr>
        </p:nvSpPr>
        <p:spPr>
          <a:xfrm>
            <a:off x="6123432" y="1982755"/>
            <a:ext cx="4387596" cy="1836204"/>
          </a:xfrm>
          <a:prstGeom prst="rect">
            <a:avLst/>
          </a:prstGeom>
          <a:solidFill>
            <a:srgbClr val="00733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163210" tIns="326420" rIns="81605" bIns="40803" rtlCol="0" anchor="t">
            <a:normAutofit/>
          </a:bodyPr>
          <a:lstStyle/>
          <a:p>
            <a:pPr>
              <a:spcAft>
                <a:spcPts val="535"/>
              </a:spcAft>
            </a:pPr>
            <a:r>
              <a:rPr lang="en-US" altLang="en-US" sz="2174" b="1" dirty="0">
                <a:ea typeface="ＭＳ Ｐゴシック" pitchFamily="34" charset="-128"/>
              </a:rPr>
              <a:t>Always on </a:t>
            </a:r>
            <a:r>
              <a:rPr lang="en-US" altLang="en-US" sz="2174" dirty="0">
                <a:ea typeface="ＭＳ Ｐゴシック" pitchFamily="34" charset="-128"/>
              </a:rPr>
              <a:t>and communicating </a:t>
            </a:r>
            <a:r>
              <a:rPr lang="en-US" altLang="en-US" sz="2174" b="1" dirty="0">
                <a:ea typeface="ＭＳ Ｐゴシック" pitchFamily="34" charset="-128"/>
              </a:rPr>
              <a:t>real-time</a:t>
            </a:r>
            <a:br>
              <a:rPr lang="en-US" altLang="en-US" sz="2174" dirty="0">
                <a:ea typeface="ＭＳ Ｐゴシック" pitchFamily="34" charset="-128"/>
              </a:rPr>
            </a:br>
            <a:endParaRPr lang="en-US" altLang="en-US" sz="1350" dirty="0">
              <a:ea typeface="ＭＳ Ｐゴシック" pitchFamily="34" charset="-128"/>
            </a:endParaRPr>
          </a:p>
          <a:p>
            <a:pPr>
              <a:spcAft>
                <a:spcPts val="535"/>
              </a:spcAft>
            </a:pPr>
            <a:endParaRPr lang="en-US" altLang="en-US" dirty="0">
              <a:ea typeface="ＭＳ Ｐゴシック" pitchFamily="34" charset="-128"/>
            </a:endParaRPr>
          </a:p>
        </p:txBody>
      </p:sp>
      <p:sp>
        <p:nvSpPr>
          <p:cNvPr id="8" name="Rectangle 7">
            <a:extLst>
              <a:ext uri="{FF2B5EF4-FFF2-40B4-BE49-F238E27FC236}">
                <a16:creationId xmlns:a16="http://schemas.microsoft.com/office/drawing/2014/main" id="{1E722260-1000-4B9D-B8E1-2BF066964150}"/>
              </a:ext>
            </a:extLst>
          </p:cNvPr>
          <p:cNvSpPr/>
          <p:nvPr/>
        </p:nvSpPr>
        <p:spPr>
          <a:xfrm>
            <a:off x="1680972" y="4030824"/>
            <a:ext cx="8839200" cy="1257302"/>
          </a:xfrm>
          <a:prstGeom prst="rect">
            <a:avLst/>
          </a:prstGeom>
          <a:solidFill>
            <a:srgbClr val="44464A"/>
          </a:solidFill>
          <a:ln>
            <a:noFill/>
          </a:ln>
        </p:spPr>
        <p:style>
          <a:lnRef idx="2">
            <a:schemeClr val="accent1">
              <a:shade val="50000"/>
            </a:schemeClr>
          </a:lnRef>
          <a:fillRef idx="1">
            <a:schemeClr val="accent1"/>
          </a:fillRef>
          <a:effectRef idx="0">
            <a:schemeClr val="accent1"/>
          </a:effectRef>
          <a:fontRef idx="minor">
            <a:schemeClr val="lt1"/>
          </a:fontRef>
        </p:style>
        <p:txBody>
          <a:bodyPr lIns="163210" tIns="40803" rIns="163210" bIns="40803" rtlCol="0" anchor="ctr"/>
          <a:lstStyle/>
          <a:p>
            <a:pPr>
              <a:spcAft>
                <a:spcPts val="535"/>
              </a:spcAft>
            </a:pPr>
            <a:r>
              <a:rPr lang="en-US" altLang="en-US" sz="2174" dirty="0">
                <a:ea typeface="ＭＳ Ｐゴシック" pitchFamily="34" charset="-128"/>
              </a:rPr>
              <a:t>Enables </a:t>
            </a:r>
            <a:r>
              <a:rPr lang="en-US" altLang="en-US" sz="2174" b="1" dirty="0">
                <a:ea typeface="ＭＳ Ｐゴシック" pitchFamily="34" charset="-128"/>
              </a:rPr>
              <a:t>direct &amp; real-time communication </a:t>
            </a:r>
            <a:r>
              <a:rPr lang="en-US" altLang="en-US" sz="2174" dirty="0">
                <a:ea typeface="ＭＳ Ｐゴシック" pitchFamily="34" charset="-128"/>
              </a:rPr>
              <a:t>between </a:t>
            </a:r>
            <a:r>
              <a:rPr lang="en-US" altLang="en-US" sz="2174" b="1" dirty="0">
                <a:ea typeface="ＭＳ Ｐゴシック" pitchFamily="34" charset="-128"/>
              </a:rPr>
              <a:t>back-office systems</a:t>
            </a:r>
            <a:r>
              <a:rPr lang="en-US" altLang="en-US" sz="1800" dirty="0">
                <a:ea typeface="ＭＳ Ｐゴシック" pitchFamily="34" charset="-128"/>
              </a:rPr>
              <a:t> </a:t>
            </a:r>
            <a:br>
              <a:rPr lang="en-US" altLang="en-US" sz="1800" dirty="0">
                <a:ea typeface="ＭＳ Ｐゴシック" pitchFamily="34" charset="-128"/>
              </a:rPr>
            </a:br>
            <a:r>
              <a:rPr lang="en-US" altLang="en-US" sz="1350" dirty="0">
                <a:ea typeface="ＭＳ Ｐゴシック" pitchFamily="34" charset="-128"/>
              </a:rPr>
              <a:t>e.g., corporate-to-bank or bank-to-cloud ERP </a:t>
            </a:r>
          </a:p>
        </p:txBody>
      </p:sp>
    </p:spTree>
    <p:extLst>
      <p:ext uri="{BB962C8B-B14F-4D97-AF65-F5344CB8AC3E}">
        <p14:creationId xmlns:p14="http://schemas.microsoft.com/office/powerpoint/2010/main" val="3687968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A96F-37D1-D043-BCCC-00FC057040E3}"/>
              </a:ext>
            </a:extLst>
          </p:cNvPr>
          <p:cNvSpPr>
            <a:spLocks noGrp="1"/>
          </p:cNvSpPr>
          <p:nvPr>
            <p:ph type="title"/>
          </p:nvPr>
        </p:nvSpPr>
        <p:spPr/>
        <p:txBody>
          <a:bodyPr/>
          <a:lstStyle/>
          <a:p>
            <a:r>
              <a:rPr lang="en-US" dirty="0"/>
              <a:t>Examples of Popular APIs</a:t>
            </a:r>
          </a:p>
        </p:txBody>
      </p:sp>
      <p:sp>
        <p:nvSpPr>
          <p:cNvPr id="4" name="Slide Number Placeholder 3">
            <a:extLst>
              <a:ext uri="{FF2B5EF4-FFF2-40B4-BE49-F238E27FC236}">
                <a16:creationId xmlns:a16="http://schemas.microsoft.com/office/drawing/2014/main" id="{53009E16-6C1B-7940-BD7A-46AC0F1AEF5D}"/>
              </a:ext>
            </a:extLst>
          </p:cNvPr>
          <p:cNvSpPr>
            <a:spLocks noGrp="1"/>
          </p:cNvSpPr>
          <p:nvPr>
            <p:ph type="sldNum" sz="quarter" idx="12"/>
          </p:nvPr>
        </p:nvSpPr>
        <p:spPr/>
        <p:txBody>
          <a:bodyPr/>
          <a:lstStyle/>
          <a:p>
            <a:fld id="{A48D219D-A98E-134E-8BDF-E6BF8A4F7897}" type="slidenum">
              <a:rPr lang="en-US" smtClean="0"/>
              <a:t>3</a:t>
            </a:fld>
            <a:endParaRPr lang="en-US"/>
          </a:p>
        </p:txBody>
      </p:sp>
      <p:grpSp>
        <p:nvGrpSpPr>
          <p:cNvPr id="9" name="Group 8">
            <a:extLst>
              <a:ext uri="{FF2B5EF4-FFF2-40B4-BE49-F238E27FC236}">
                <a16:creationId xmlns:a16="http://schemas.microsoft.com/office/drawing/2014/main" id="{CE5C264B-6012-4FB3-AA7E-8B74F80A7267}"/>
              </a:ext>
            </a:extLst>
          </p:cNvPr>
          <p:cNvGrpSpPr/>
          <p:nvPr/>
        </p:nvGrpSpPr>
        <p:grpSpPr>
          <a:xfrm>
            <a:off x="1782138" y="1804132"/>
            <a:ext cx="1630679" cy="3509607"/>
            <a:chOff x="821577" y="1101137"/>
            <a:chExt cx="1630679" cy="3509607"/>
          </a:xfrm>
        </p:grpSpPr>
        <p:pic>
          <p:nvPicPr>
            <p:cNvPr id="10" name="Picture 9">
              <a:extLst>
                <a:ext uri="{FF2B5EF4-FFF2-40B4-BE49-F238E27FC236}">
                  <a16:creationId xmlns:a16="http://schemas.microsoft.com/office/drawing/2014/main" id="{85D21403-24BB-41A5-BEB6-612CB174B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77" y="1629022"/>
              <a:ext cx="1625137" cy="2981722"/>
            </a:xfrm>
            <a:prstGeom prst="rect">
              <a:avLst/>
            </a:prstGeom>
          </p:spPr>
        </p:pic>
        <p:pic>
          <p:nvPicPr>
            <p:cNvPr id="11" name="Picture 10">
              <a:extLst>
                <a:ext uri="{FF2B5EF4-FFF2-40B4-BE49-F238E27FC236}">
                  <a16:creationId xmlns:a16="http://schemas.microsoft.com/office/drawing/2014/main" id="{BD37890C-104D-490F-A5E0-105F5DAA7A50}"/>
                </a:ext>
              </a:extLst>
            </p:cNvPr>
            <p:cNvPicPr>
              <a:picLocks noChangeAspect="1"/>
            </p:cNvPicPr>
            <p:nvPr/>
          </p:nvPicPr>
          <p:blipFill>
            <a:blip r:embed="rId3"/>
            <a:stretch>
              <a:fillRect/>
            </a:stretch>
          </p:blipFill>
          <p:spPr>
            <a:xfrm>
              <a:off x="827119" y="1101137"/>
              <a:ext cx="1625137" cy="363694"/>
            </a:xfrm>
            <a:prstGeom prst="rect">
              <a:avLst/>
            </a:prstGeom>
          </p:spPr>
        </p:pic>
      </p:grpSp>
      <p:grpSp>
        <p:nvGrpSpPr>
          <p:cNvPr id="12" name="Group 11">
            <a:extLst>
              <a:ext uri="{FF2B5EF4-FFF2-40B4-BE49-F238E27FC236}">
                <a16:creationId xmlns:a16="http://schemas.microsoft.com/office/drawing/2014/main" id="{37AA49A5-7EA0-4C39-9EDE-B001AFBD4A76}"/>
              </a:ext>
            </a:extLst>
          </p:cNvPr>
          <p:cNvGrpSpPr/>
          <p:nvPr/>
        </p:nvGrpSpPr>
        <p:grpSpPr>
          <a:xfrm>
            <a:off x="4919806" y="1804132"/>
            <a:ext cx="2100239" cy="3436616"/>
            <a:chOff x="3386161" y="1101137"/>
            <a:chExt cx="2100239" cy="3436616"/>
          </a:xfrm>
        </p:grpSpPr>
        <p:pic>
          <p:nvPicPr>
            <p:cNvPr id="13" name="Picture 12">
              <a:extLst>
                <a:ext uri="{FF2B5EF4-FFF2-40B4-BE49-F238E27FC236}">
                  <a16:creationId xmlns:a16="http://schemas.microsoft.com/office/drawing/2014/main" id="{2939B31B-3953-4A76-AECD-9864E23C381B}"/>
                </a:ext>
              </a:extLst>
            </p:cNvPr>
            <p:cNvPicPr>
              <a:picLocks noChangeAspect="1"/>
            </p:cNvPicPr>
            <p:nvPr/>
          </p:nvPicPr>
          <p:blipFill>
            <a:blip r:embed="rId4"/>
            <a:stretch>
              <a:fillRect/>
            </a:stretch>
          </p:blipFill>
          <p:spPr>
            <a:xfrm>
              <a:off x="3578409" y="1603409"/>
              <a:ext cx="1590723" cy="2934344"/>
            </a:xfrm>
            <a:prstGeom prst="rect">
              <a:avLst/>
            </a:prstGeom>
          </p:spPr>
        </p:pic>
        <p:pic>
          <p:nvPicPr>
            <p:cNvPr id="14" name="Picture 13">
              <a:extLst>
                <a:ext uri="{FF2B5EF4-FFF2-40B4-BE49-F238E27FC236}">
                  <a16:creationId xmlns:a16="http://schemas.microsoft.com/office/drawing/2014/main" id="{F197A90B-3F26-49D9-903F-40019B264563}"/>
                </a:ext>
              </a:extLst>
            </p:cNvPr>
            <p:cNvPicPr>
              <a:picLocks noChangeAspect="1"/>
            </p:cNvPicPr>
            <p:nvPr/>
          </p:nvPicPr>
          <p:blipFill>
            <a:blip r:embed="rId5"/>
            <a:stretch>
              <a:fillRect/>
            </a:stretch>
          </p:blipFill>
          <p:spPr>
            <a:xfrm>
              <a:off x="3386161" y="1101137"/>
              <a:ext cx="2100239" cy="433008"/>
            </a:xfrm>
            <a:prstGeom prst="rect">
              <a:avLst/>
            </a:prstGeom>
          </p:spPr>
        </p:pic>
      </p:grpSp>
      <p:grpSp>
        <p:nvGrpSpPr>
          <p:cNvPr id="15" name="Group 14">
            <a:extLst>
              <a:ext uri="{FF2B5EF4-FFF2-40B4-BE49-F238E27FC236}">
                <a16:creationId xmlns:a16="http://schemas.microsoft.com/office/drawing/2014/main" id="{DA5B4518-521A-4011-8071-601349338072}"/>
              </a:ext>
            </a:extLst>
          </p:cNvPr>
          <p:cNvGrpSpPr/>
          <p:nvPr/>
        </p:nvGrpSpPr>
        <p:grpSpPr>
          <a:xfrm>
            <a:off x="8101361" y="1766783"/>
            <a:ext cx="2057400" cy="3473965"/>
            <a:chOff x="6164470" y="1084179"/>
            <a:chExt cx="2057400" cy="3473965"/>
          </a:xfrm>
        </p:grpSpPr>
        <p:pic>
          <p:nvPicPr>
            <p:cNvPr id="16" name="Picture 15">
              <a:extLst>
                <a:ext uri="{FF2B5EF4-FFF2-40B4-BE49-F238E27FC236}">
                  <a16:creationId xmlns:a16="http://schemas.microsoft.com/office/drawing/2014/main" id="{D0D67B7E-3433-4565-B432-52E2FFFBFB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0800" y="1587778"/>
              <a:ext cx="1520666" cy="2970366"/>
            </a:xfrm>
            <a:prstGeom prst="rect">
              <a:avLst/>
            </a:prstGeom>
          </p:spPr>
        </p:pic>
        <p:pic>
          <p:nvPicPr>
            <p:cNvPr id="17" name="Picture 16">
              <a:extLst>
                <a:ext uri="{FF2B5EF4-FFF2-40B4-BE49-F238E27FC236}">
                  <a16:creationId xmlns:a16="http://schemas.microsoft.com/office/drawing/2014/main" id="{D1A9FA29-FFEE-4740-A960-CC1222FBC935}"/>
                </a:ext>
              </a:extLst>
            </p:cNvPr>
            <p:cNvPicPr>
              <a:picLocks noChangeAspect="1"/>
            </p:cNvPicPr>
            <p:nvPr/>
          </p:nvPicPr>
          <p:blipFill>
            <a:blip r:embed="rId7"/>
            <a:stretch>
              <a:fillRect/>
            </a:stretch>
          </p:blipFill>
          <p:spPr>
            <a:xfrm>
              <a:off x="6164470" y="1084179"/>
              <a:ext cx="2057400" cy="504860"/>
            </a:xfrm>
            <a:prstGeom prst="rect">
              <a:avLst/>
            </a:prstGeom>
          </p:spPr>
        </p:pic>
      </p:grpSp>
    </p:spTree>
    <p:extLst>
      <p:ext uri="{BB962C8B-B14F-4D97-AF65-F5344CB8AC3E}">
        <p14:creationId xmlns:p14="http://schemas.microsoft.com/office/powerpoint/2010/main" val="10576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A96F-37D1-D043-BCCC-00FC057040E3}"/>
              </a:ext>
            </a:extLst>
          </p:cNvPr>
          <p:cNvSpPr>
            <a:spLocks noGrp="1"/>
          </p:cNvSpPr>
          <p:nvPr>
            <p:ph type="title"/>
          </p:nvPr>
        </p:nvSpPr>
        <p:spPr>
          <a:xfrm>
            <a:off x="739697" y="385012"/>
            <a:ext cx="11035990" cy="1110550"/>
          </a:xfrm>
        </p:spPr>
        <p:txBody>
          <a:bodyPr/>
          <a:lstStyle/>
          <a:p>
            <a:r>
              <a:rPr lang="en-US" dirty="0"/>
              <a:t>Global Landscape</a:t>
            </a:r>
          </a:p>
        </p:txBody>
      </p:sp>
      <p:sp>
        <p:nvSpPr>
          <p:cNvPr id="4" name="Slide Number Placeholder 3">
            <a:extLst>
              <a:ext uri="{FF2B5EF4-FFF2-40B4-BE49-F238E27FC236}">
                <a16:creationId xmlns:a16="http://schemas.microsoft.com/office/drawing/2014/main" id="{53009E16-6C1B-7940-BD7A-46AC0F1AEF5D}"/>
              </a:ext>
            </a:extLst>
          </p:cNvPr>
          <p:cNvSpPr>
            <a:spLocks noGrp="1"/>
          </p:cNvSpPr>
          <p:nvPr>
            <p:ph type="sldNum" sz="quarter" idx="12"/>
          </p:nvPr>
        </p:nvSpPr>
        <p:spPr/>
        <p:txBody>
          <a:bodyPr/>
          <a:lstStyle/>
          <a:p>
            <a:fld id="{A48D219D-A98E-134E-8BDF-E6BF8A4F7897}" type="slidenum">
              <a:rPr lang="en-US" smtClean="0"/>
              <a:t>4</a:t>
            </a:fld>
            <a:endParaRPr lang="en-US"/>
          </a:p>
        </p:txBody>
      </p:sp>
      <p:pic>
        <p:nvPicPr>
          <p:cNvPr id="18" name="Picture 2" descr="http://www.linskills.co.uk/wp-content/uploads/World-Map.png">
            <a:extLst>
              <a:ext uri="{FF2B5EF4-FFF2-40B4-BE49-F238E27FC236}">
                <a16:creationId xmlns:a16="http://schemas.microsoft.com/office/drawing/2014/main" id="{A2204F0D-FC03-4598-BF2C-FE5F01C25FDB}"/>
              </a:ext>
            </a:extLst>
          </p:cNvPr>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1731964" y="1417099"/>
            <a:ext cx="8707437"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D8BC8515-CF10-43A0-BB4C-90D95A04179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49130" y="5549101"/>
            <a:ext cx="469240" cy="469240"/>
          </a:xfrm>
          <a:prstGeom prst="rect">
            <a:avLst/>
          </a:prstGeom>
        </p:spPr>
      </p:pic>
      <p:pic>
        <p:nvPicPr>
          <p:cNvPr id="20" name="Picture 4" descr="Australia Flag Icon 128x128 png">
            <a:extLst>
              <a:ext uri="{FF2B5EF4-FFF2-40B4-BE49-F238E27FC236}">
                <a16:creationId xmlns:a16="http://schemas.microsoft.com/office/drawing/2014/main" id="{D6D81220-48CF-451C-8009-870B90E3F84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423275" y="4850638"/>
            <a:ext cx="485114" cy="48511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EE538077-0984-4544-9C21-CDC89DEFFE7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28063" y="4086740"/>
            <a:ext cx="478320" cy="478320"/>
          </a:xfrm>
          <a:prstGeom prst="rect">
            <a:avLst/>
          </a:prstGeom>
        </p:spPr>
      </p:pic>
      <p:pic>
        <p:nvPicPr>
          <p:cNvPr id="23" name="Picture 22">
            <a:extLst>
              <a:ext uri="{FF2B5EF4-FFF2-40B4-BE49-F238E27FC236}">
                <a16:creationId xmlns:a16="http://schemas.microsoft.com/office/drawing/2014/main" id="{5AB2AD06-1517-4A65-ACFA-B820CCB18A8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556140" y="3785641"/>
            <a:ext cx="478320" cy="478320"/>
          </a:xfrm>
          <a:prstGeom prst="rect">
            <a:avLst/>
          </a:prstGeom>
        </p:spPr>
      </p:pic>
      <p:pic>
        <p:nvPicPr>
          <p:cNvPr id="24" name="Picture 23">
            <a:extLst>
              <a:ext uri="{FF2B5EF4-FFF2-40B4-BE49-F238E27FC236}">
                <a16:creationId xmlns:a16="http://schemas.microsoft.com/office/drawing/2014/main" id="{EBE125EE-3CC4-4764-97F9-11B50493E8B9}"/>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964049" y="3779665"/>
            <a:ext cx="565714" cy="588604"/>
          </a:xfrm>
          <a:prstGeom prst="rect">
            <a:avLst/>
          </a:prstGeom>
        </p:spPr>
      </p:pic>
      <p:pic>
        <p:nvPicPr>
          <p:cNvPr id="25" name="Picture 6" descr="Japan Flag Icon 128x128 png">
            <a:extLst>
              <a:ext uri="{FF2B5EF4-FFF2-40B4-BE49-F238E27FC236}">
                <a16:creationId xmlns:a16="http://schemas.microsoft.com/office/drawing/2014/main" id="{D8BF8D8A-9BC6-4E70-B7B6-300D2DD34666}"/>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9205432" y="3091999"/>
            <a:ext cx="478318" cy="4783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3E404D29-3059-4268-9F1A-F219D8134713}"/>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394994" y="2772434"/>
            <a:ext cx="541677" cy="478320"/>
          </a:xfrm>
          <a:prstGeom prst="rect">
            <a:avLst/>
          </a:prstGeom>
        </p:spPr>
      </p:pic>
      <p:pic>
        <p:nvPicPr>
          <p:cNvPr id="27" name="Picture 26">
            <a:extLst>
              <a:ext uri="{FF2B5EF4-FFF2-40B4-BE49-F238E27FC236}">
                <a16:creationId xmlns:a16="http://schemas.microsoft.com/office/drawing/2014/main" id="{B86BA798-87F7-4958-B7DE-8AA761BC780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326628" y="3339258"/>
            <a:ext cx="478319" cy="478319"/>
          </a:xfrm>
          <a:prstGeom prst="rect">
            <a:avLst/>
          </a:prstGeom>
        </p:spPr>
      </p:pic>
      <p:pic>
        <p:nvPicPr>
          <p:cNvPr id="28" name="Picture 27" descr="European Union Flag Icon 128x128 png">
            <a:extLst>
              <a:ext uri="{FF2B5EF4-FFF2-40B4-BE49-F238E27FC236}">
                <a16:creationId xmlns:a16="http://schemas.microsoft.com/office/drawing/2014/main" id="{F34975F4-C151-4A41-946C-D66DD8FED032}"/>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059328" y="2192420"/>
            <a:ext cx="505601" cy="5056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700FDC97-F611-4071-B748-4B194EC9E5D0}"/>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6614200" y="2332958"/>
            <a:ext cx="593450" cy="218991"/>
          </a:xfrm>
          <a:prstGeom prst="rect">
            <a:avLst/>
          </a:prstGeom>
        </p:spPr>
      </p:pic>
      <p:pic>
        <p:nvPicPr>
          <p:cNvPr id="30" name="Picture 29">
            <a:extLst>
              <a:ext uri="{FF2B5EF4-FFF2-40B4-BE49-F238E27FC236}">
                <a16:creationId xmlns:a16="http://schemas.microsoft.com/office/drawing/2014/main" id="{D1198AD8-4992-4AD1-B359-EC46A12149CF}"/>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050622" y="2676394"/>
            <a:ext cx="478319" cy="478319"/>
          </a:xfrm>
          <a:prstGeom prst="rect">
            <a:avLst/>
          </a:prstGeom>
        </p:spPr>
      </p:pic>
      <p:pic>
        <p:nvPicPr>
          <p:cNvPr id="31" name="Picture 30">
            <a:extLst>
              <a:ext uri="{FF2B5EF4-FFF2-40B4-BE49-F238E27FC236}">
                <a16:creationId xmlns:a16="http://schemas.microsoft.com/office/drawing/2014/main" id="{606849A1-BB52-4D54-A61F-D967D2231560}"/>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528941" y="2715209"/>
            <a:ext cx="1447800" cy="270372"/>
          </a:xfrm>
          <a:prstGeom prst="rect">
            <a:avLst/>
          </a:prstGeom>
        </p:spPr>
      </p:pic>
      <p:pic>
        <p:nvPicPr>
          <p:cNvPr id="32" name="Picture 31">
            <a:extLst>
              <a:ext uri="{FF2B5EF4-FFF2-40B4-BE49-F238E27FC236}">
                <a16:creationId xmlns:a16="http://schemas.microsoft.com/office/drawing/2014/main" id="{6A0B539C-EC9C-47B8-85DA-30E0DDB103B8}"/>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493621" y="2822594"/>
            <a:ext cx="446827" cy="446827"/>
          </a:xfrm>
          <a:prstGeom prst="rect">
            <a:avLst/>
          </a:prstGeom>
        </p:spPr>
      </p:pic>
      <p:pic>
        <p:nvPicPr>
          <p:cNvPr id="33" name="Picture 32">
            <a:extLst>
              <a:ext uri="{FF2B5EF4-FFF2-40B4-BE49-F238E27FC236}">
                <a16:creationId xmlns:a16="http://schemas.microsoft.com/office/drawing/2014/main" id="{07636C4A-7453-4AF7-8948-3751BFA5F630}"/>
              </a:ext>
            </a:extLst>
          </p:cNvPr>
          <p:cNvPicPr>
            <a:picLocks noChangeAspect="1"/>
          </p:cNvPicPr>
          <p:nvPr/>
        </p:nvPicPr>
        <p:blipFill>
          <a:blip r:embed="rId16"/>
          <a:stretch>
            <a:fillRect/>
          </a:stretch>
        </p:blipFill>
        <p:spPr>
          <a:xfrm>
            <a:off x="4824208" y="2915554"/>
            <a:ext cx="667917" cy="260905"/>
          </a:xfrm>
          <a:prstGeom prst="rect">
            <a:avLst/>
          </a:prstGeom>
        </p:spPr>
      </p:pic>
      <p:pic>
        <p:nvPicPr>
          <p:cNvPr id="34" name="Picture 2" descr="United Kingdom Flag Icon 128x128 png">
            <a:extLst>
              <a:ext uri="{FF2B5EF4-FFF2-40B4-BE49-F238E27FC236}">
                <a16:creationId xmlns:a16="http://schemas.microsoft.com/office/drawing/2014/main" id="{42E4D0C4-80DE-408D-8C3F-4B1BE4D50CE8}"/>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5148218" y="2354519"/>
            <a:ext cx="505600" cy="50560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1BFD870D-D468-42AC-8BA2-E17A627C820F}"/>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4393661" y="2442453"/>
            <a:ext cx="707233" cy="362600"/>
          </a:xfrm>
          <a:prstGeom prst="rect">
            <a:avLst/>
          </a:prstGeom>
        </p:spPr>
      </p:pic>
      <p:pic>
        <p:nvPicPr>
          <p:cNvPr id="36" name="Picture 35">
            <a:extLst>
              <a:ext uri="{FF2B5EF4-FFF2-40B4-BE49-F238E27FC236}">
                <a16:creationId xmlns:a16="http://schemas.microsoft.com/office/drawing/2014/main" id="{A07C8BC0-14CC-436F-9706-123C3B82AF79}"/>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3285795" y="2370953"/>
            <a:ext cx="505601" cy="505601"/>
          </a:xfrm>
          <a:prstGeom prst="rect">
            <a:avLst/>
          </a:prstGeom>
        </p:spPr>
      </p:pic>
      <p:pic>
        <p:nvPicPr>
          <p:cNvPr id="37" name="Picture 36">
            <a:extLst>
              <a:ext uri="{FF2B5EF4-FFF2-40B4-BE49-F238E27FC236}">
                <a16:creationId xmlns:a16="http://schemas.microsoft.com/office/drawing/2014/main" id="{E3070C81-D60F-47AD-B6F5-811BE9434668}"/>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2807476" y="2904058"/>
            <a:ext cx="478319" cy="478319"/>
          </a:xfrm>
          <a:prstGeom prst="rect">
            <a:avLst/>
          </a:prstGeom>
        </p:spPr>
      </p:pic>
      <p:pic>
        <p:nvPicPr>
          <p:cNvPr id="38" name="Picture 37">
            <a:extLst>
              <a:ext uri="{FF2B5EF4-FFF2-40B4-BE49-F238E27FC236}">
                <a16:creationId xmlns:a16="http://schemas.microsoft.com/office/drawing/2014/main" id="{C899B87A-E9A6-454F-8453-AE8A1BDA2F20}"/>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2951164" y="3429001"/>
            <a:ext cx="478319" cy="478319"/>
          </a:xfrm>
          <a:prstGeom prst="rect">
            <a:avLst/>
          </a:prstGeom>
        </p:spPr>
      </p:pic>
      <p:pic>
        <p:nvPicPr>
          <p:cNvPr id="39" name="Picture 38">
            <a:extLst>
              <a:ext uri="{FF2B5EF4-FFF2-40B4-BE49-F238E27FC236}">
                <a16:creationId xmlns:a16="http://schemas.microsoft.com/office/drawing/2014/main" id="{6B369DD7-3148-4DEA-87D6-7DEA460D02C4}"/>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1511727" y="3090685"/>
            <a:ext cx="1240662" cy="245069"/>
          </a:xfrm>
          <a:prstGeom prst="rect">
            <a:avLst/>
          </a:prstGeom>
        </p:spPr>
      </p:pic>
    </p:spTree>
    <p:extLst>
      <p:ext uri="{BB962C8B-B14F-4D97-AF65-F5344CB8AC3E}">
        <p14:creationId xmlns:p14="http://schemas.microsoft.com/office/powerpoint/2010/main" val="1844519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A96F-37D1-D043-BCCC-00FC057040E3}"/>
              </a:ext>
            </a:extLst>
          </p:cNvPr>
          <p:cNvSpPr>
            <a:spLocks noGrp="1"/>
          </p:cNvSpPr>
          <p:nvPr>
            <p:ph type="title"/>
          </p:nvPr>
        </p:nvSpPr>
        <p:spPr/>
        <p:txBody>
          <a:bodyPr/>
          <a:lstStyle/>
          <a:p>
            <a:r>
              <a:rPr lang="en-US" dirty="0"/>
              <a:t>What Is Afinis Interoperability Standards?</a:t>
            </a:r>
          </a:p>
        </p:txBody>
      </p:sp>
      <p:sp>
        <p:nvSpPr>
          <p:cNvPr id="4" name="Slide Number Placeholder 3">
            <a:extLst>
              <a:ext uri="{FF2B5EF4-FFF2-40B4-BE49-F238E27FC236}">
                <a16:creationId xmlns:a16="http://schemas.microsoft.com/office/drawing/2014/main" id="{53009E16-6C1B-7940-BD7A-46AC0F1AEF5D}"/>
              </a:ext>
            </a:extLst>
          </p:cNvPr>
          <p:cNvSpPr>
            <a:spLocks noGrp="1"/>
          </p:cNvSpPr>
          <p:nvPr>
            <p:ph type="sldNum" sz="quarter" idx="12"/>
          </p:nvPr>
        </p:nvSpPr>
        <p:spPr/>
        <p:txBody>
          <a:bodyPr/>
          <a:lstStyle/>
          <a:p>
            <a:fld id="{A48D219D-A98E-134E-8BDF-E6BF8A4F7897}" type="slidenum">
              <a:rPr lang="en-US" smtClean="0"/>
              <a:t>5</a:t>
            </a:fld>
            <a:endParaRPr lang="en-US"/>
          </a:p>
        </p:txBody>
      </p:sp>
      <p:sp>
        <p:nvSpPr>
          <p:cNvPr id="18" name="Closed API…">
            <a:extLst>
              <a:ext uri="{FF2B5EF4-FFF2-40B4-BE49-F238E27FC236}">
                <a16:creationId xmlns:a16="http://schemas.microsoft.com/office/drawing/2014/main" id="{059802F9-93FF-4F33-B7C1-F8C0E11A6F4F}"/>
              </a:ext>
            </a:extLst>
          </p:cNvPr>
          <p:cNvSpPr txBox="1">
            <a:spLocks/>
          </p:cNvSpPr>
          <p:nvPr/>
        </p:nvSpPr>
        <p:spPr>
          <a:xfrm>
            <a:off x="744980" y="1528554"/>
            <a:ext cx="10707323" cy="47833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Ø"/>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Menlo Regular" panose="020B0609030804020204" pitchFamily="49" charset="0"/>
              <a:buChar char="▻"/>
              <a:defRPr sz="1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b="0" dirty="0"/>
              <a:t>In recognition of the increased interest and the role API standardization can play in enhancing support of the payments and business needs of the U.S. financial services industry, NACHA formed the API Standardization Industry Group (ASIG) in the spring of 2017. </a:t>
            </a:r>
          </a:p>
          <a:p>
            <a:endParaRPr lang="en-US" sz="1600" dirty="0"/>
          </a:p>
          <a:p>
            <a:r>
              <a:rPr lang="en-US" dirty="0"/>
              <a:t>Mission:</a:t>
            </a:r>
          </a:p>
          <a:p>
            <a:pPr marL="457200" lvl="1" indent="0">
              <a:buNone/>
            </a:pPr>
            <a:r>
              <a:rPr lang="en-US" sz="2200" dirty="0"/>
              <a:t>Afinis is a member-led organization established on behalf of the financial services industry by NACHA. NACHA unites diverse stakeholders to develop rules and standards that foster compatibility and integration across the financial services ecosystem. Afinis members share a single vision: to improve and support efficiency, safety, and interoperability for all financial services participants by developing and promoting adoption of implementable and open API and financial services messaging standards.</a:t>
            </a:r>
          </a:p>
          <a:p>
            <a:endParaRPr lang="en-US" sz="675" dirty="0"/>
          </a:p>
          <a:p>
            <a:pPr lvl="1">
              <a:spcBef>
                <a:spcPts val="0"/>
              </a:spcBef>
              <a:defRPr>
                <a:solidFill>
                  <a:srgbClr val="000000"/>
                </a:solidFill>
                <a:latin typeface="+mn-lt"/>
                <a:ea typeface="+mn-ea"/>
                <a:cs typeface="+mn-cs"/>
                <a:sym typeface="Helvetica"/>
              </a:defRPr>
            </a:pPr>
            <a:endParaRPr lang="en-US" sz="1238" dirty="0">
              <a:solidFill>
                <a:srgbClr val="000000"/>
              </a:solidFill>
              <a:latin typeface="+mn-lt"/>
              <a:cs typeface="+mn-cs"/>
              <a:sym typeface="Helvetica"/>
            </a:endParaRPr>
          </a:p>
          <a:p>
            <a:pPr>
              <a:spcBef>
                <a:spcPts val="0"/>
              </a:spcBef>
              <a:defRPr>
                <a:solidFill>
                  <a:srgbClr val="000000"/>
                </a:solidFill>
                <a:latin typeface="+mn-lt"/>
                <a:ea typeface="+mn-ea"/>
                <a:cs typeface="+mn-cs"/>
                <a:sym typeface="Helvetica"/>
              </a:defRPr>
            </a:pPr>
            <a:endParaRPr lang="en-US" dirty="0">
              <a:solidFill>
                <a:srgbClr val="000000"/>
              </a:solidFill>
              <a:latin typeface="+mn-lt"/>
              <a:cs typeface="+mn-cs"/>
              <a:sym typeface="Helvetica"/>
            </a:endParaRPr>
          </a:p>
        </p:txBody>
      </p:sp>
    </p:spTree>
    <p:extLst>
      <p:ext uri="{BB962C8B-B14F-4D97-AF65-F5344CB8AC3E}">
        <p14:creationId xmlns:p14="http://schemas.microsoft.com/office/powerpoint/2010/main" val="2949559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A96F-37D1-D043-BCCC-00FC057040E3}"/>
              </a:ext>
            </a:extLst>
          </p:cNvPr>
          <p:cNvSpPr>
            <a:spLocks noGrp="1"/>
          </p:cNvSpPr>
          <p:nvPr>
            <p:ph type="title"/>
          </p:nvPr>
        </p:nvSpPr>
        <p:spPr/>
        <p:txBody>
          <a:bodyPr/>
          <a:lstStyle/>
          <a:p>
            <a:r>
              <a:rPr lang="en-US" dirty="0"/>
              <a:t>Afinis Members</a:t>
            </a:r>
          </a:p>
        </p:txBody>
      </p:sp>
      <p:sp>
        <p:nvSpPr>
          <p:cNvPr id="4" name="Slide Number Placeholder 3">
            <a:extLst>
              <a:ext uri="{FF2B5EF4-FFF2-40B4-BE49-F238E27FC236}">
                <a16:creationId xmlns:a16="http://schemas.microsoft.com/office/drawing/2014/main" id="{53009E16-6C1B-7940-BD7A-46AC0F1AEF5D}"/>
              </a:ext>
            </a:extLst>
          </p:cNvPr>
          <p:cNvSpPr>
            <a:spLocks noGrp="1"/>
          </p:cNvSpPr>
          <p:nvPr>
            <p:ph type="sldNum" sz="quarter" idx="12"/>
          </p:nvPr>
        </p:nvSpPr>
        <p:spPr/>
        <p:txBody>
          <a:bodyPr/>
          <a:lstStyle/>
          <a:p>
            <a:fld id="{A48D219D-A98E-134E-8BDF-E6BF8A4F7897}" type="slidenum">
              <a:rPr lang="en-US" smtClean="0"/>
              <a:t>6</a:t>
            </a:fld>
            <a:endParaRPr lang="en-US"/>
          </a:p>
        </p:txBody>
      </p:sp>
      <p:graphicFrame>
        <p:nvGraphicFramePr>
          <p:cNvPr id="18" name="Table 17">
            <a:extLst>
              <a:ext uri="{FF2B5EF4-FFF2-40B4-BE49-F238E27FC236}">
                <a16:creationId xmlns:a16="http://schemas.microsoft.com/office/drawing/2014/main" id="{EF73F258-3F09-4525-93F8-FEA2BA541401}"/>
              </a:ext>
            </a:extLst>
          </p:cNvPr>
          <p:cNvGraphicFramePr>
            <a:graphicFrameLocks noGrp="1"/>
          </p:cNvGraphicFramePr>
          <p:nvPr>
            <p:extLst>
              <p:ext uri="{D42A27DB-BD31-4B8C-83A1-F6EECF244321}">
                <p14:modId xmlns:p14="http://schemas.microsoft.com/office/powerpoint/2010/main" val="2528889519"/>
              </p:ext>
            </p:extLst>
          </p:nvPr>
        </p:nvGraphicFramePr>
        <p:xfrm>
          <a:off x="1454003" y="1538868"/>
          <a:ext cx="9741823" cy="4334673"/>
        </p:xfrm>
        <a:graphic>
          <a:graphicData uri="http://schemas.openxmlformats.org/drawingml/2006/table">
            <a:tbl>
              <a:tblPr>
                <a:tableStyleId>{5C22544A-7EE6-4342-B048-85BDC9FD1C3A}</a:tableStyleId>
              </a:tblPr>
              <a:tblGrid>
                <a:gridCol w="3246773">
                  <a:extLst>
                    <a:ext uri="{9D8B030D-6E8A-4147-A177-3AD203B41FA5}">
                      <a16:colId xmlns:a16="http://schemas.microsoft.com/office/drawing/2014/main" val="3178922765"/>
                    </a:ext>
                  </a:extLst>
                </a:gridCol>
                <a:gridCol w="3247525">
                  <a:extLst>
                    <a:ext uri="{9D8B030D-6E8A-4147-A177-3AD203B41FA5}">
                      <a16:colId xmlns:a16="http://schemas.microsoft.com/office/drawing/2014/main" val="2501869315"/>
                    </a:ext>
                  </a:extLst>
                </a:gridCol>
                <a:gridCol w="3247525">
                  <a:extLst>
                    <a:ext uri="{9D8B030D-6E8A-4147-A177-3AD203B41FA5}">
                      <a16:colId xmlns:a16="http://schemas.microsoft.com/office/drawing/2014/main" val="3704385503"/>
                    </a:ext>
                  </a:extLst>
                </a:gridCol>
              </a:tblGrid>
              <a:tr h="203237">
                <a:tc>
                  <a:txBody>
                    <a:bodyPr/>
                    <a:lstStyle/>
                    <a:p>
                      <a:pPr marL="0" marR="0" algn="ctr">
                        <a:lnSpc>
                          <a:spcPct val="107000"/>
                        </a:lnSpc>
                        <a:spcBef>
                          <a:spcPts val="0"/>
                        </a:spcBef>
                        <a:spcAft>
                          <a:spcPts val="0"/>
                        </a:spcAft>
                      </a:pPr>
                      <a:r>
                        <a:rPr lang="en-US" sz="1050" dirty="0">
                          <a:effectLst/>
                        </a:rPr>
                        <a:t>Accredited Standards Committee X9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Fiserv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Metrobank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5978695"/>
                  </a:ext>
                </a:extLst>
              </a:tr>
              <a:tr h="217444">
                <a:tc>
                  <a:txBody>
                    <a:bodyPr/>
                    <a:lstStyle/>
                    <a:p>
                      <a:pPr marL="0" marR="0" algn="ctr">
                        <a:lnSpc>
                          <a:spcPct val="107000"/>
                        </a:lnSpc>
                        <a:spcBef>
                          <a:spcPts val="0"/>
                        </a:spcBef>
                        <a:spcAft>
                          <a:spcPts val="0"/>
                        </a:spcAft>
                      </a:pPr>
                      <a:r>
                        <a:rPr lang="en-US" sz="1050" dirty="0">
                          <a:effectLst/>
                        </a:rPr>
                        <a:t>ACI Worldwide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FRB Atlanta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err="1">
                          <a:effectLst/>
                        </a:rPr>
                        <a:t>MicroBilt</a:t>
                      </a:r>
                      <a:r>
                        <a:rPr lang="en-US" sz="1050" dirty="0">
                          <a:effectLst/>
                        </a:rPr>
                        <a:t> Corporation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37846837"/>
                  </a:ext>
                </a:extLst>
              </a:tr>
              <a:tr h="217444">
                <a:tc>
                  <a:txBody>
                    <a:bodyPr/>
                    <a:lstStyle/>
                    <a:p>
                      <a:pPr marL="0" marR="0" algn="ctr">
                        <a:lnSpc>
                          <a:spcPct val="107000"/>
                        </a:lnSpc>
                        <a:spcBef>
                          <a:spcPts val="0"/>
                        </a:spcBef>
                        <a:spcAft>
                          <a:spcPts val="0"/>
                        </a:spcAft>
                      </a:pPr>
                      <a:r>
                        <a:rPr lang="en-US" sz="1050" dirty="0">
                          <a:effectLst/>
                        </a:rPr>
                        <a:t>Alkami Technology, Inc.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FRB Boston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Moov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611361"/>
                  </a:ext>
                </a:extLst>
              </a:tr>
              <a:tr h="217444">
                <a:tc>
                  <a:txBody>
                    <a:bodyPr/>
                    <a:lstStyle/>
                    <a:p>
                      <a:pPr marL="0" marR="0" algn="ctr">
                        <a:lnSpc>
                          <a:spcPct val="107000"/>
                        </a:lnSpc>
                        <a:spcBef>
                          <a:spcPts val="0"/>
                        </a:spcBef>
                        <a:spcAft>
                          <a:spcPts val="0"/>
                        </a:spcAft>
                      </a:pPr>
                      <a:r>
                        <a:rPr lang="en-US" sz="1050" dirty="0">
                          <a:effectLst/>
                        </a:rPr>
                        <a:t>Bank of America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FRB Chicago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Nacha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78416301"/>
                  </a:ext>
                </a:extLst>
              </a:tr>
              <a:tr h="217444">
                <a:tc>
                  <a:txBody>
                    <a:bodyPr/>
                    <a:lstStyle/>
                    <a:p>
                      <a:pPr marL="0" marR="0" algn="ctr">
                        <a:lnSpc>
                          <a:spcPct val="107000"/>
                        </a:lnSpc>
                        <a:spcBef>
                          <a:spcPts val="0"/>
                        </a:spcBef>
                        <a:spcAft>
                          <a:spcPts val="0"/>
                        </a:spcAft>
                      </a:pPr>
                      <a:r>
                        <a:rPr lang="en-US" sz="1050" dirty="0">
                          <a:effectLst/>
                        </a:rPr>
                        <a:t>Banker's Bank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FRB Cleveland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Navy Federal Credit Union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0941028"/>
                  </a:ext>
                </a:extLst>
              </a:tr>
              <a:tr h="217444">
                <a:tc>
                  <a:txBody>
                    <a:bodyPr/>
                    <a:lstStyle/>
                    <a:p>
                      <a:pPr marL="0" marR="0" algn="ctr">
                        <a:lnSpc>
                          <a:spcPct val="107000"/>
                        </a:lnSpc>
                        <a:spcBef>
                          <a:spcPts val="0"/>
                        </a:spcBef>
                        <a:spcAft>
                          <a:spcPts val="0"/>
                        </a:spcAft>
                      </a:pPr>
                      <a:r>
                        <a:rPr lang="en-US" sz="1050" dirty="0">
                          <a:effectLst/>
                        </a:rPr>
                        <a:t>Barclays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FRB Dallas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NCR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6992186"/>
                  </a:ext>
                </a:extLst>
              </a:tr>
              <a:tr h="217444">
                <a:tc>
                  <a:txBody>
                    <a:bodyPr/>
                    <a:lstStyle/>
                    <a:p>
                      <a:pPr marL="0" marR="0" algn="ctr">
                        <a:lnSpc>
                          <a:spcPct val="107000"/>
                        </a:lnSpc>
                        <a:spcBef>
                          <a:spcPts val="0"/>
                        </a:spcBef>
                        <a:spcAft>
                          <a:spcPts val="0"/>
                        </a:spcAft>
                      </a:pPr>
                      <a:r>
                        <a:rPr lang="en-US" sz="1050" dirty="0">
                          <a:effectLst/>
                        </a:rPr>
                        <a:t>BNY Mellon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FRB Kansas City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NEACH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2991136"/>
                  </a:ext>
                </a:extLst>
              </a:tr>
              <a:tr h="217444">
                <a:tc>
                  <a:txBody>
                    <a:bodyPr/>
                    <a:lstStyle/>
                    <a:p>
                      <a:pPr marL="0" marR="0" algn="ctr">
                        <a:lnSpc>
                          <a:spcPct val="107000"/>
                        </a:lnSpc>
                        <a:spcBef>
                          <a:spcPts val="0"/>
                        </a:spcBef>
                        <a:spcAft>
                          <a:spcPts val="0"/>
                        </a:spcAft>
                      </a:pPr>
                      <a:r>
                        <a:rPr lang="en-US" sz="1050" dirty="0">
                          <a:effectLst/>
                        </a:rPr>
                        <a:t>Bottomline Technologies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FRB Minneapolis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Oracle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8109917"/>
                  </a:ext>
                </a:extLst>
              </a:tr>
              <a:tr h="217444">
                <a:tc>
                  <a:txBody>
                    <a:bodyPr/>
                    <a:lstStyle/>
                    <a:p>
                      <a:pPr marL="0" marR="0" algn="ctr">
                        <a:lnSpc>
                          <a:spcPct val="107000"/>
                        </a:lnSpc>
                        <a:spcBef>
                          <a:spcPts val="0"/>
                        </a:spcBef>
                        <a:spcAft>
                          <a:spcPts val="0"/>
                        </a:spcAft>
                      </a:pPr>
                      <a:r>
                        <a:rPr lang="en-US" sz="1050" dirty="0">
                          <a:effectLst/>
                        </a:rPr>
                        <a:t>Citi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FRB New York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Payments Canada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016257"/>
                  </a:ext>
                </a:extLst>
              </a:tr>
              <a:tr h="217444">
                <a:tc>
                  <a:txBody>
                    <a:bodyPr/>
                    <a:lstStyle/>
                    <a:p>
                      <a:pPr marL="0" marR="0" algn="ctr">
                        <a:lnSpc>
                          <a:spcPct val="107000"/>
                        </a:lnSpc>
                        <a:spcBef>
                          <a:spcPts val="0"/>
                        </a:spcBef>
                        <a:spcAft>
                          <a:spcPts val="0"/>
                        </a:spcAft>
                      </a:pPr>
                      <a:r>
                        <a:rPr lang="en-US" sz="1050" dirty="0">
                          <a:effectLst/>
                        </a:rPr>
                        <a:t>City National Bank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FRB Philadelphia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Payrailz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53811392"/>
                  </a:ext>
                </a:extLst>
              </a:tr>
              <a:tr h="217444">
                <a:tc>
                  <a:txBody>
                    <a:bodyPr/>
                    <a:lstStyle/>
                    <a:p>
                      <a:pPr marL="0" marR="0" algn="ctr">
                        <a:lnSpc>
                          <a:spcPct val="107000"/>
                        </a:lnSpc>
                        <a:spcBef>
                          <a:spcPts val="0"/>
                        </a:spcBef>
                        <a:spcAft>
                          <a:spcPts val="0"/>
                        </a:spcAft>
                      </a:pPr>
                      <a:r>
                        <a:rPr lang="en-US" sz="1050" dirty="0">
                          <a:effectLst/>
                        </a:rPr>
                        <a:t>Citizens Bank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FRB Richmond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Pelican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2953551"/>
                  </a:ext>
                </a:extLst>
              </a:tr>
              <a:tr h="217444">
                <a:tc>
                  <a:txBody>
                    <a:bodyPr/>
                    <a:lstStyle/>
                    <a:p>
                      <a:pPr marL="0" marR="0" algn="ctr">
                        <a:lnSpc>
                          <a:spcPct val="107000"/>
                        </a:lnSpc>
                        <a:spcBef>
                          <a:spcPts val="0"/>
                        </a:spcBef>
                        <a:spcAft>
                          <a:spcPts val="0"/>
                        </a:spcAft>
                      </a:pPr>
                      <a:r>
                        <a:rPr lang="en-US" sz="1050" dirty="0">
                          <a:effectLst/>
                        </a:rPr>
                        <a:t>Commerce Bank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FRB San Francisco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PNC Bank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38297443"/>
                  </a:ext>
                </a:extLst>
              </a:tr>
              <a:tr h="217444">
                <a:tc>
                  <a:txBody>
                    <a:bodyPr/>
                    <a:lstStyle/>
                    <a:p>
                      <a:pPr marL="0" marR="0" algn="ctr">
                        <a:lnSpc>
                          <a:spcPct val="107000"/>
                        </a:lnSpc>
                        <a:spcBef>
                          <a:spcPts val="0"/>
                        </a:spcBef>
                        <a:spcAft>
                          <a:spcPts val="0"/>
                        </a:spcAft>
                      </a:pPr>
                      <a:r>
                        <a:rPr lang="en-US" sz="1050" dirty="0">
                          <a:effectLst/>
                        </a:rPr>
                        <a:t>Community America Credit Union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FRB St. Louis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SHAZAM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3721254"/>
                  </a:ext>
                </a:extLst>
              </a:tr>
              <a:tr h="217444">
                <a:tc>
                  <a:txBody>
                    <a:bodyPr/>
                    <a:lstStyle/>
                    <a:p>
                      <a:pPr marL="0" marR="0" algn="ctr">
                        <a:lnSpc>
                          <a:spcPct val="107000"/>
                        </a:lnSpc>
                        <a:spcBef>
                          <a:spcPts val="0"/>
                        </a:spcBef>
                        <a:spcAft>
                          <a:spcPts val="0"/>
                        </a:spcAft>
                      </a:pPr>
                      <a:r>
                        <a:rPr lang="en-US" sz="1050" dirty="0">
                          <a:effectLst/>
                        </a:rPr>
                        <a:t>Computer Services, Inc.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Hitachi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Tata Consultancy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2553037"/>
                  </a:ext>
                </a:extLst>
              </a:tr>
              <a:tr h="217444">
                <a:tc>
                  <a:txBody>
                    <a:bodyPr/>
                    <a:lstStyle/>
                    <a:p>
                      <a:pPr marL="0" marR="0" algn="ctr">
                        <a:lnSpc>
                          <a:spcPct val="107000"/>
                        </a:lnSpc>
                        <a:spcBef>
                          <a:spcPts val="0"/>
                        </a:spcBef>
                        <a:spcAft>
                          <a:spcPts val="0"/>
                        </a:spcAft>
                      </a:pPr>
                      <a:r>
                        <a:rPr lang="en-US" sz="1050" dirty="0">
                          <a:effectLst/>
                        </a:rPr>
                        <a:t>CUFX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ICBA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TD Bank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7371156"/>
                  </a:ext>
                </a:extLst>
              </a:tr>
              <a:tr h="217444">
                <a:tc>
                  <a:txBody>
                    <a:bodyPr/>
                    <a:lstStyle/>
                    <a:p>
                      <a:pPr marL="0" marR="0" algn="ctr">
                        <a:lnSpc>
                          <a:spcPct val="107000"/>
                        </a:lnSpc>
                        <a:spcBef>
                          <a:spcPts val="0"/>
                        </a:spcBef>
                        <a:spcAft>
                          <a:spcPts val="0"/>
                        </a:spcAft>
                      </a:pPr>
                      <a:r>
                        <a:rPr lang="en-US" sz="1050" dirty="0">
                          <a:effectLst/>
                        </a:rPr>
                        <a:t>Deutsche Bank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INMAR Intelligence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Truist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6331020"/>
                  </a:ext>
                </a:extLst>
              </a:tr>
              <a:tr h="217444">
                <a:tc>
                  <a:txBody>
                    <a:bodyPr/>
                    <a:lstStyle/>
                    <a:p>
                      <a:pPr marL="0" marR="0" algn="ctr">
                        <a:lnSpc>
                          <a:spcPct val="107000"/>
                        </a:lnSpc>
                        <a:spcBef>
                          <a:spcPts val="0"/>
                        </a:spcBef>
                        <a:spcAft>
                          <a:spcPts val="0"/>
                        </a:spcAft>
                      </a:pPr>
                      <a:r>
                        <a:rPr lang="en-US" sz="1050" dirty="0">
                          <a:effectLst/>
                        </a:rPr>
                        <a:t>Diebold Nixdorf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Interdigital Software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U.S. Bank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1620839"/>
                  </a:ext>
                </a:extLst>
              </a:tr>
              <a:tr h="217444">
                <a:tc>
                  <a:txBody>
                    <a:bodyPr/>
                    <a:lstStyle/>
                    <a:p>
                      <a:pPr marL="0" marR="0" algn="ctr">
                        <a:lnSpc>
                          <a:spcPct val="107000"/>
                        </a:lnSpc>
                        <a:spcBef>
                          <a:spcPts val="0"/>
                        </a:spcBef>
                        <a:spcAft>
                          <a:spcPts val="0"/>
                        </a:spcAft>
                      </a:pPr>
                      <a:r>
                        <a:rPr lang="en-US" sz="1050" dirty="0">
                          <a:effectLst/>
                        </a:rPr>
                        <a:t>Discover Financial Services, Inc.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J.P. Morgan Chase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Webster Bank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9113507"/>
                  </a:ext>
                </a:extLst>
              </a:tr>
              <a:tr h="217444">
                <a:tc>
                  <a:txBody>
                    <a:bodyPr/>
                    <a:lstStyle/>
                    <a:p>
                      <a:pPr marL="0" marR="0" algn="ctr">
                        <a:lnSpc>
                          <a:spcPct val="107000"/>
                        </a:lnSpc>
                        <a:spcBef>
                          <a:spcPts val="0"/>
                        </a:spcBef>
                        <a:spcAft>
                          <a:spcPts val="0"/>
                        </a:spcAft>
                      </a:pPr>
                      <a:r>
                        <a:rPr lang="en-US" sz="1050" dirty="0">
                          <a:effectLst/>
                        </a:rPr>
                        <a:t>EPCOR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MACHA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50" dirty="0">
                          <a:effectLst/>
                        </a:rPr>
                        <a:t>Wells Fargo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8835943"/>
                  </a:ext>
                </a:extLst>
              </a:tr>
              <a:tr h="217444">
                <a:tc>
                  <a:txBody>
                    <a:bodyPr/>
                    <a:lstStyle/>
                    <a:p>
                      <a:pPr marL="0" marR="0" algn="ctr">
                        <a:lnSpc>
                          <a:spcPct val="107000"/>
                        </a:lnSpc>
                        <a:spcBef>
                          <a:spcPts val="0"/>
                        </a:spcBef>
                        <a:spcAft>
                          <a:spcPts val="0"/>
                        </a:spcAft>
                      </a:pPr>
                      <a:r>
                        <a:rPr lang="en-US" sz="1050" dirty="0">
                          <a:effectLst/>
                        </a:rPr>
                        <a:t>Ernst &amp; Young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Mastercard</a:t>
                      </a:r>
                    </a:p>
                  </a:txBody>
                  <a:tcPr marL="68580" marR="68580" marT="0" marB="0" anchor="ctr"/>
                </a:tc>
                <a:tc>
                  <a:txBody>
                    <a:bodyPr/>
                    <a:lstStyle/>
                    <a:p>
                      <a:pPr marL="0" marR="0" algn="ctr">
                        <a:lnSpc>
                          <a:spcPct val="107000"/>
                        </a:lnSpc>
                        <a:spcBef>
                          <a:spcPts val="0"/>
                        </a:spcBef>
                        <a:spcAft>
                          <a:spcPts val="0"/>
                        </a:spcAft>
                      </a:pPr>
                      <a:r>
                        <a:rPr lang="en-US" sz="1050" dirty="0">
                          <a:effectLst/>
                        </a:rPr>
                        <a:t>XMLdation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3297254"/>
                  </a:ext>
                </a:extLst>
              </a:tr>
            </a:tbl>
          </a:graphicData>
        </a:graphic>
      </p:graphicFrame>
    </p:spTree>
    <p:extLst>
      <p:ext uri="{BB962C8B-B14F-4D97-AF65-F5344CB8AC3E}">
        <p14:creationId xmlns:p14="http://schemas.microsoft.com/office/powerpoint/2010/main" val="689742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A96F-37D1-D043-BCCC-00FC057040E3}"/>
              </a:ext>
            </a:extLst>
          </p:cNvPr>
          <p:cNvSpPr>
            <a:spLocks noGrp="1"/>
          </p:cNvSpPr>
          <p:nvPr>
            <p:ph type="title"/>
          </p:nvPr>
        </p:nvSpPr>
        <p:spPr/>
        <p:txBody>
          <a:bodyPr/>
          <a:lstStyle/>
          <a:p>
            <a:r>
              <a:rPr lang="en-US" dirty="0"/>
              <a:t>Afinis API Open Standards</a:t>
            </a:r>
          </a:p>
        </p:txBody>
      </p:sp>
      <p:sp>
        <p:nvSpPr>
          <p:cNvPr id="4" name="Slide Number Placeholder 3">
            <a:extLst>
              <a:ext uri="{FF2B5EF4-FFF2-40B4-BE49-F238E27FC236}">
                <a16:creationId xmlns:a16="http://schemas.microsoft.com/office/drawing/2014/main" id="{53009E16-6C1B-7940-BD7A-46AC0F1AEF5D}"/>
              </a:ext>
            </a:extLst>
          </p:cNvPr>
          <p:cNvSpPr>
            <a:spLocks noGrp="1"/>
          </p:cNvSpPr>
          <p:nvPr>
            <p:ph type="sldNum" sz="quarter" idx="12"/>
          </p:nvPr>
        </p:nvSpPr>
        <p:spPr/>
        <p:txBody>
          <a:bodyPr/>
          <a:lstStyle/>
          <a:p>
            <a:fld id="{A48D219D-A98E-134E-8BDF-E6BF8A4F7897}" type="slidenum">
              <a:rPr lang="en-US" smtClean="0"/>
              <a:t>7</a:t>
            </a:fld>
            <a:endParaRPr lang="en-US"/>
          </a:p>
        </p:txBody>
      </p:sp>
      <p:sp>
        <p:nvSpPr>
          <p:cNvPr id="18" name="Rectangle 17">
            <a:extLst>
              <a:ext uri="{FF2B5EF4-FFF2-40B4-BE49-F238E27FC236}">
                <a16:creationId xmlns:a16="http://schemas.microsoft.com/office/drawing/2014/main" id="{80CD3B31-65A7-4CB1-BF53-AC0CCCDF903C}"/>
              </a:ext>
            </a:extLst>
          </p:cNvPr>
          <p:cNvSpPr/>
          <p:nvPr/>
        </p:nvSpPr>
        <p:spPr bwMode="gray">
          <a:xfrm>
            <a:off x="825706" y="1695334"/>
            <a:ext cx="2743200" cy="3277406"/>
          </a:xfrm>
          <a:prstGeom prst="rect">
            <a:avLst/>
          </a:prstGeom>
          <a:solidFill>
            <a:srgbClr val="92D050"/>
          </a:solidFill>
          <a:ln w="9525" algn="ctr">
            <a:noFill/>
            <a:miter lim="800000"/>
            <a:headEnd/>
            <a:tailEnd/>
          </a:ln>
          <a:effectLst>
            <a:outerShdw blurRad="50800" dist="38100" dir="2700000" algn="tl" rotWithShape="0">
              <a:prstClr val="black">
                <a:alpha val="40000"/>
              </a:prstClr>
            </a:outerShdw>
          </a:effectLst>
        </p:spPr>
        <p:txBody>
          <a:bodyPr lIns="63500" tIns="0" rIns="64800" bIns="0" rtlCol="0" anchor="ctr"/>
          <a:lstStyle/>
          <a:p>
            <a:pPr marL="114300"/>
            <a:r>
              <a:rPr lang="en-US" b="1" dirty="0">
                <a:solidFill>
                  <a:schemeClr val="bg1"/>
                </a:solidFill>
                <a:latin typeface="Century Gothic" panose="020B0502020202020204" pitchFamily="34" charset="0"/>
              </a:rPr>
              <a:t>Afinis develops implementable API products for adoption by the financial services industry</a:t>
            </a:r>
          </a:p>
          <a:p>
            <a:pPr algn="ctr">
              <a:spcBef>
                <a:spcPct val="0"/>
              </a:spcBef>
              <a:buClrTx/>
              <a:buSzPct val="90000"/>
            </a:pPr>
            <a:endParaRPr lang="en-US" sz="1400" b="1" dirty="0">
              <a:solidFill>
                <a:srgbClr val="FF0000"/>
              </a:solidFill>
              <a:latin typeface="Century Gothic" panose="020B0502020202020204" pitchFamily="34" charset="0"/>
              <a:cs typeface="Arial" pitchFamily="34" charset="0"/>
            </a:endParaRPr>
          </a:p>
        </p:txBody>
      </p:sp>
      <p:sp>
        <p:nvSpPr>
          <p:cNvPr id="19" name="Rectangle 18">
            <a:extLst>
              <a:ext uri="{FF2B5EF4-FFF2-40B4-BE49-F238E27FC236}">
                <a16:creationId xmlns:a16="http://schemas.microsoft.com/office/drawing/2014/main" id="{B6B0B023-B25A-4EE6-BA16-579E21D6F38E}"/>
              </a:ext>
            </a:extLst>
          </p:cNvPr>
          <p:cNvSpPr/>
          <p:nvPr/>
        </p:nvSpPr>
        <p:spPr bwMode="gray">
          <a:xfrm>
            <a:off x="4719637" y="1695335"/>
            <a:ext cx="2743200" cy="3277406"/>
          </a:xfrm>
          <a:prstGeom prst="rect">
            <a:avLst/>
          </a:prstGeom>
          <a:solidFill>
            <a:srgbClr val="E31937"/>
          </a:solidFill>
          <a:ln w="9525" algn="ctr">
            <a:noFill/>
            <a:miter lim="800000"/>
            <a:headEnd/>
            <a:tailEnd/>
          </a:ln>
          <a:effectLst>
            <a:outerShdw blurRad="50800" dist="38100" dir="2700000" algn="tl" rotWithShape="0">
              <a:prstClr val="black">
                <a:alpha val="40000"/>
              </a:prstClr>
            </a:outerShdw>
          </a:effectLst>
        </p:spPr>
        <p:txBody>
          <a:bodyPr lIns="63500" tIns="0" rIns="64800" bIns="0" rtlCol="0" anchor="ctr"/>
          <a:lstStyle/>
          <a:p>
            <a:pPr algn="ctr">
              <a:spcBef>
                <a:spcPct val="0"/>
              </a:spcBef>
              <a:buSzPct val="90000"/>
            </a:pPr>
            <a:endParaRPr lang="en-US" sz="2400" b="1" dirty="0">
              <a:solidFill>
                <a:schemeClr val="bg1"/>
              </a:solidFill>
              <a:latin typeface="Century Gothic" panose="020B0502020202020204" pitchFamily="34" charset="0"/>
              <a:cs typeface="Arial" pitchFamily="34" charset="0"/>
            </a:endParaRPr>
          </a:p>
          <a:p>
            <a:pPr marL="114300"/>
            <a:r>
              <a:rPr lang="en-US" b="1" dirty="0">
                <a:solidFill>
                  <a:schemeClr val="bg1"/>
                </a:solidFill>
                <a:latin typeface="Century Gothic" panose="020B0502020202020204" pitchFamily="34" charset="0"/>
              </a:rPr>
              <a:t>Open API’s are developed using open source tools</a:t>
            </a:r>
          </a:p>
          <a:p>
            <a:pPr algn="ctr">
              <a:spcBef>
                <a:spcPct val="0"/>
              </a:spcBef>
              <a:buSzPct val="90000"/>
            </a:pPr>
            <a:endParaRPr lang="en-US" sz="1400" b="1" dirty="0">
              <a:solidFill>
                <a:schemeClr val="bg1"/>
              </a:solidFill>
              <a:latin typeface="Century Gothic" panose="020B0502020202020204" pitchFamily="34" charset="0"/>
              <a:cs typeface="Arial" pitchFamily="34" charset="0"/>
            </a:endParaRPr>
          </a:p>
          <a:p>
            <a:pPr marL="284163" lvl="1" indent="-169863">
              <a:spcAft>
                <a:spcPts val="400"/>
              </a:spcAft>
              <a:buFont typeface="Arial" panose="020B0604020202020204" pitchFamily="34" charset="0"/>
              <a:buChar char="•"/>
            </a:pPr>
            <a:r>
              <a:rPr lang="en-US" sz="1600" b="1" dirty="0">
                <a:solidFill>
                  <a:schemeClr val="bg1"/>
                </a:solidFill>
                <a:latin typeface="Century Gothic" panose="020B0502020202020204" pitchFamily="34" charset="0"/>
              </a:rPr>
              <a:t>Jira/Conflunce</a:t>
            </a:r>
          </a:p>
          <a:p>
            <a:pPr marL="284163" lvl="1" indent="-169863">
              <a:spcAft>
                <a:spcPts val="400"/>
              </a:spcAft>
              <a:buFont typeface="Arial" panose="020B0604020202020204" pitchFamily="34" charset="0"/>
              <a:buChar char="•"/>
            </a:pPr>
            <a:r>
              <a:rPr lang="en-US" sz="1600" b="1" dirty="0">
                <a:solidFill>
                  <a:schemeClr val="bg1"/>
                </a:solidFill>
                <a:latin typeface="Century Gothic" panose="020B0502020202020204" pitchFamily="34" charset="0"/>
              </a:rPr>
              <a:t>Github</a:t>
            </a:r>
          </a:p>
          <a:p>
            <a:pPr marL="284163" lvl="1" indent="-169863">
              <a:spcAft>
                <a:spcPts val="400"/>
              </a:spcAft>
              <a:buFont typeface="Arial" panose="020B0604020202020204" pitchFamily="34" charset="0"/>
              <a:buChar char="•"/>
            </a:pPr>
            <a:r>
              <a:rPr lang="en-US" sz="1600" b="1" dirty="0">
                <a:solidFill>
                  <a:schemeClr val="bg1"/>
                </a:solidFill>
                <a:latin typeface="Century Gothic" panose="020B0502020202020204" pitchFamily="34" charset="0"/>
              </a:rPr>
              <a:t>Swagger 2.0</a:t>
            </a:r>
          </a:p>
          <a:p>
            <a:pPr algn="ctr">
              <a:spcBef>
                <a:spcPct val="0"/>
              </a:spcBef>
              <a:buClrTx/>
              <a:buSzPct val="90000"/>
            </a:pPr>
            <a:endParaRPr lang="en-US" sz="1600" b="1" dirty="0">
              <a:solidFill>
                <a:schemeClr val="bg1"/>
              </a:solidFill>
              <a:latin typeface="Century Gothic" panose="020B0502020202020204" pitchFamily="34" charset="0"/>
              <a:cs typeface="Arial" pitchFamily="34" charset="0"/>
            </a:endParaRPr>
          </a:p>
        </p:txBody>
      </p:sp>
      <p:sp>
        <p:nvSpPr>
          <p:cNvPr id="20" name="Rectangle 19">
            <a:extLst>
              <a:ext uri="{FF2B5EF4-FFF2-40B4-BE49-F238E27FC236}">
                <a16:creationId xmlns:a16="http://schemas.microsoft.com/office/drawing/2014/main" id="{B5FD52F1-5F7E-4409-B3E0-9C79CF51DDD8}"/>
              </a:ext>
            </a:extLst>
          </p:cNvPr>
          <p:cNvSpPr/>
          <p:nvPr/>
        </p:nvSpPr>
        <p:spPr bwMode="gray">
          <a:xfrm>
            <a:off x="8490905" y="1695334"/>
            <a:ext cx="2743200" cy="3277407"/>
          </a:xfrm>
          <a:prstGeom prst="rect">
            <a:avLst/>
          </a:prstGeom>
          <a:solidFill>
            <a:srgbClr val="002060"/>
          </a:solidFill>
          <a:ln w="9525" algn="ctr">
            <a:noFill/>
            <a:miter lim="800000"/>
            <a:headEnd/>
            <a:tailEnd/>
          </a:ln>
          <a:effectLst>
            <a:outerShdw blurRad="50800" dist="38100" dir="2700000" algn="tl" rotWithShape="0">
              <a:prstClr val="black">
                <a:alpha val="40000"/>
              </a:prstClr>
            </a:outerShdw>
          </a:effectLst>
        </p:spPr>
        <p:txBody>
          <a:bodyPr lIns="63500" tIns="0" rIns="64800" bIns="0" rtlCol="0" anchor="ctr"/>
          <a:lstStyle/>
          <a:p>
            <a:pPr marL="114300"/>
            <a:r>
              <a:rPr lang="en-US" b="1" dirty="0">
                <a:solidFill>
                  <a:schemeClr val="bg1"/>
                </a:solidFill>
                <a:latin typeface="Century Gothic" panose="020B0502020202020204" pitchFamily="34" charset="0"/>
              </a:rPr>
              <a:t>Open API’s are developed using ISO20022 message definitions combined with Afinis data models</a:t>
            </a:r>
          </a:p>
        </p:txBody>
      </p:sp>
      <p:grpSp>
        <p:nvGrpSpPr>
          <p:cNvPr id="21" name="Group 20">
            <a:extLst>
              <a:ext uri="{FF2B5EF4-FFF2-40B4-BE49-F238E27FC236}">
                <a16:creationId xmlns:a16="http://schemas.microsoft.com/office/drawing/2014/main" id="{5FD59024-8C0F-4953-8AC4-4F0A5FE76823}"/>
              </a:ext>
            </a:extLst>
          </p:cNvPr>
          <p:cNvGrpSpPr/>
          <p:nvPr/>
        </p:nvGrpSpPr>
        <p:grpSpPr>
          <a:xfrm>
            <a:off x="919057" y="5177651"/>
            <a:ext cx="10276210" cy="795600"/>
            <a:chOff x="0" y="63864"/>
            <a:chExt cx="10276210" cy="795600"/>
          </a:xfrm>
        </p:grpSpPr>
        <p:sp>
          <p:nvSpPr>
            <p:cNvPr id="22" name="Rectangle: Rounded Corners 21">
              <a:extLst>
                <a:ext uri="{FF2B5EF4-FFF2-40B4-BE49-F238E27FC236}">
                  <a16:creationId xmlns:a16="http://schemas.microsoft.com/office/drawing/2014/main" id="{B1700E8A-A275-4851-B01D-95AD4AFB3732}"/>
                </a:ext>
              </a:extLst>
            </p:cNvPr>
            <p:cNvSpPr/>
            <p:nvPr/>
          </p:nvSpPr>
          <p:spPr>
            <a:xfrm>
              <a:off x="0" y="63864"/>
              <a:ext cx="10276210" cy="795600"/>
            </a:xfrm>
            <a:prstGeom prst="roundRect">
              <a:avLst/>
            </a:prstGeom>
            <a:solidFill>
              <a:schemeClr val="bg1">
                <a:lumMod val="6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ectangle: Rounded Corners 4">
              <a:extLst>
                <a:ext uri="{FF2B5EF4-FFF2-40B4-BE49-F238E27FC236}">
                  <a16:creationId xmlns:a16="http://schemas.microsoft.com/office/drawing/2014/main" id="{C34396B4-0AED-40C2-9BEB-183B5357341E}"/>
                </a:ext>
              </a:extLst>
            </p:cNvPr>
            <p:cNvSpPr txBox="1"/>
            <p:nvPr/>
          </p:nvSpPr>
          <p:spPr>
            <a:xfrm>
              <a:off x="38838" y="102702"/>
              <a:ext cx="10198534" cy="7179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Afinis.org houses the API standards and Afinis partnered with XMLdation to enable the industry to leverage the Finland-based company’s testing capabilities within the Afinis developer portal.</a:t>
              </a:r>
            </a:p>
          </p:txBody>
        </p:sp>
      </p:grpSp>
    </p:spTree>
    <p:extLst>
      <p:ext uri="{BB962C8B-B14F-4D97-AF65-F5344CB8AC3E}">
        <p14:creationId xmlns:p14="http://schemas.microsoft.com/office/powerpoint/2010/main" val="1308767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A96F-37D1-D043-BCCC-00FC057040E3}"/>
              </a:ext>
            </a:extLst>
          </p:cNvPr>
          <p:cNvSpPr>
            <a:spLocks noGrp="1"/>
          </p:cNvSpPr>
          <p:nvPr>
            <p:ph type="title"/>
          </p:nvPr>
        </p:nvSpPr>
        <p:spPr>
          <a:xfrm>
            <a:off x="739697" y="385012"/>
            <a:ext cx="11035990" cy="1053495"/>
          </a:xfrm>
        </p:spPr>
        <p:txBody>
          <a:bodyPr/>
          <a:lstStyle/>
          <a:p>
            <a:r>
              <a:rPr lang="en-US" dirty="0"/>
              <a:t>Afinis API Development Process Workflow</a:t>
            </a:r>
          </a:p>
        </p:txBody>
      </p:sp>
      <p:sp>
        <p:nvSpPr>
          <p:cNvPr id="4" name="Slide Number Placeholder 3">
            <a:extLst>
              <a:ext uri="{FF2B5EF4-FFF2-40B4-BE49-F238E27FC236}">
                <a16:creationId xmlns:a16="http://schemas.microsoft.com/office/drawing/2014/main" id="{53009E16-6C1B-7940-BD7A-46AC0F1AEF5D}"/>
              </a:ext>
            </a:extLst>
          </p:cNvPr>
          <p:cNvSpPr>
            <a:spLocks noGrp="1"/>
          </p:cNvSpPr>
          <p:nvPr>
            <p:ph type="sldNum" sz="quarter" idx="12"/>
          </p:nvPr>
        </p:nvSpPr>
        <p:spPr/>
        <p:txBody>
          <a:bodyPr/>
          <a:lstStyle/>
          <a:p>
            <a:fld id="{A48D219D-A98E-134E-8BDF-E6BF8A4F7897}" type="slidenum">
              <a:rPr lang="en-US" smtClean="0"/>
              <a:t>8</a:t>
            </a:fld>
            <a:endParaRPr lang="en-US"/>
          </a:p>
        </p:txBody>
      </p:sp>
      <p:pic>
        <p:nvPicPr>
          <p:cNvPr id="10" name="Picture 9">
            <a:extLst>
              <a:ext uri="{FF2B5EF4-FFF2-40B4-BE49-F238E27FC236}">
                <a16:creationId xmlns:a16="http://schemas.microsoft.com/office/drawing/2014/main" id="{DA396794-06DB-4DCE-B8EF-2E60E3B08B1B}"/>
              </a:ext>
            </a:extLst>
          </p:cNvPr>
          <p:cNvPicPr>
            <a:picLocks noChangeAspect="1"/>
          </p:cNvPicPr>
          <p:nvPr/>
        </p:nvPicPr>
        <p:blipFill>
          <a:blip r:embed="rId2"/>
          <a:stretch>
            <a:fillRect/>
          </a:stretch>
        </p:blipFill>
        <p:spPr>
          <a:xfrm>
            <a:off x="2982344" y="1326995"/>
            <a:ext cx="5933056" cy="4895435"/>
          </a:xfrm>
          <a:prstGeom prst="rect">
            <a:avLst/>
          </a:prstGeom>
        </p:spPr>
      </p:pic>
    </p:spTree>
    <p:extLst>
      <p:ext uri="{BB962C8B-B14F-4D97-AF65-F5344CB8AC3E}">
        <p14:creationId xmlns:p14="http://schemas.microsoft.com/office/powerpoint/2010/main" val="840475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A96F-37D1-D043-BCCC-00FC057040E3}"/>
              </a:ext>
            </a:extLst>
          </p:cNvPr>
          <p:cNvSpPr>
            <a:spLocks noGrp="1"/>
          </p:cNvSpPr>
          <p:nvPr>
            <p:ph type="title"/>
          </p:nvPr>
        </p:nvSpPr>
        <p:spPr/>
        <p:txBody>
          <a:bodyPr/>
          <a:lstStyle/>
          <a:p>
            <a:r>
              <a:rPr lang="en-US" dirty="0"/>
              <a:t>Afinis Standards Governance Committee (ASGC)</a:t>
            </a:r>
          </a:p>
        </p:txBody>
      </p:sp>
      <p:sp>
        <p:nvSpPr>
          <p:cNvPr id="4" name="Slide Number Placeholder 3">
            <a:extLst>
              <a:ext uri="{FF2B5EF4-FFF2-40B4-BE49-F238E27FC236}">
                <a16:creationId xmlns:a16="http://schemas.microsoft.com/office/drawing/2014/main" id="{53009E16-6C1B-7940-BD7A-46AC0F1AEF5D}"/>
              </a:ext>
            </a:extLst>
          </p:cNvPr>
          <p:cNvSpPr>
            <a:spLocks noGrp="1"/>
          </p:cNvSpPr>
          <p:nvPr>
            <p:ph type="sldNum" sz="quarter" idx="12"/>
          </p:nvPr>
        </p:nvSpPr>
        <p:spPr/>
        <p:txBody>
          <a:bodyPr/>
          <a:lstStyle/>
          <a:p>
            <a:fld id="{A48D219D-A98E-134E-8BDF-E6BF8A4F7897}" type="slidenum">
              <a:rPr lang="en-US" smtClean="0"/>
              <a:t>9</a:t>
            </a:fld>
            <a:endParaRPr lang="en-US"/>
          </a:p>
        </p:txBody>
      </p:sp>
      <p:sp>
        <p:nvSpPr>
          <p:cNvPr id="18" name="Closed API…">
            <a:extLst>
              <a:ext uri="{FF2B5EF4-FFF2-40B4-BE49-F238E27FC236}">
                <a16:creationId xmlns:a16="http://schemas.microsoft.com/office/drawing/2014/main" id="{059802F9-93FF-4F33-B7C1-F8C0E11A6F4F}"/>
              </a:ext>
            </a:extLst>
          </p:cNvPr>
          <p:cNvSpPr txBox="1">
            <a:spLocks/>
          </p:cNvSpPr>
          <p:nvPr/>
        </p:nvSpPr>
        <p:spPr>
          <a:xfrm>
            <a:off x="744980" y="1550019"/>
            <a:ext cx="10707323" cy="468351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Ø"/>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Menlo Regular" panose="020B0609030804020204" pitchFamily="49" charset="0"/>
              <a:buChar char="▻"/>
              <a:defRPr sz="1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ourier New" panose="02070309020205020404" pitchFamily="49" charset="0"/>
              <a:buChar char="o"/>
              <a:defRPr sz="12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US" b="0" dirty="0"/>
              <a:t>The Governance Committee is chartered to: </a:t>
            </a:r>
          </a:p>
          <a:p>
            <a:pPr marL="342900" indent="-342900">
              <a:spcBef>
                <a:spcPts val="0"/>
              </a:spcBef>
              <a:buFont typeface="Arial" panose="020B0604020202020204" pitchFamily="34" charset="0"/>
              <a:buChar char="•"/>
            </a:pPr>
            <a:endParaRPr lang="en-US" dirty="0"/>
          </a:p>
          <a:p>
            <a:pPr lvl="1">
              <a:spcBef>
                <a:spcPts val="0"/>
              </a:spcBef>
              <a:buFont typeface="Arial" panose="020B0604020202020204" pitchFamily="34" charset="0"/>
              <a:buChar char="•"/>
            </a:pPr>
            <a:r>
              <a:rPr lang="en-US" sz="2000" dirty="0"/>
              <a:t>Evaluate newly submitted API Requests / Ideas</a:t>
            </a:r>
          </a:p>
          <a:p>
            <a:pPr lvl="1">
              <a:spcBef>
                <a:spcPts val="0"/>
              </a:spcBef>
              <a:buFont typeface="Arial" panose="020B0604020202020204" pitchFamily="34" charset="0"/>
              <a:buChar char="•"/>
            </a:pPr>
            <a:endParaRPr lang="en-US" dirty="0"/>
          </a:p>
          <a:p>
            <a:pPr lvl="1">
              <a:spcBef>
                <a:spcPts val="0"/>
              </a:spcBef>
              <a:buFont typeface="Arial" panose="020B0604020202020204" pitchFamily="34" charset="0"/>
              <a:buChar char="•"/>
            </a:pPr>
            <a:r>
              <a:rPr lang="en-US" sz="2000" dirty="0"/>
              <a:t>Maintain &amp; Prioritize the Backlog of APIs </a:t>
            </a:r>
          </a:p>
          <a:p>
            <a:pPr lvl="1">
              <a:spcBef>
                <a:spcPts val="0"/>
              </a:spcBef>
              <a:buFont typeface="Arial" panose="020B0604020202020204" pitchFamily="34" charset="0"/>
              <a:buChar char="•"/>
            </a:pPr>
            <a:endParaRPr lang="en-US" dirty="0"/>
          </a:p>
          <a:p>
            <a:pPr lvl="1">
              <a:spcBef>
                <a:spcPts val="0"/>
              </a:spcBef>
              <a:buFont typeface="Arial" panose="020B0604020202020204" pitchFamily="34" charset="0"/>
              <a:buChar char="•"/>
            </a:pPr>
            <a:r>
              <a:rPr lang="en-US" sz="2000" dirty="0"/>
              <a:t>Shepherd the initial stages of API definition (Epic, user stories)</a:t>
            </a:r>
          </a:p>
          <a:p>
            <a:pPr lvl="1">
              <a:spcBef>
                <a:spcPts val="0"/>
              </a:spcBef>
              <a:buFont typeface="Arial" panose="020B0604020202020204" pitchFamily="34" charset="0"/>
              <a:buChar char="•"/>
            </a:pPr>
            <a:endParaRPr lang="en-US" dirty="0"/>
          </a:p>
          <a:p>
            <a:pPr lvl="1">
              <a:buFont typeface="Arial" panose="020B0604020202020204" pitchFamily="34" charset="0"/>
              <a:buChar char="•"/>
            </a:pPr>
            <a:r>
              <a:rPr lang="en-US" sz="2000" dirty="0"/>
              <a:t>Approve API Readiness for Calls for Participation </a:t>
            </a:r>
          </a:p>
          <a:p>
            <a:endParaRPr lang="en-US" sz="1800" dirty="0"/>
          </a:p>
          <a:p>
            <a:pPr marL="342900" indent="-342900">
              <a:buFont typeface="Arial" panose="020B0604020202020204" pitchFamily="34" charset="0"/>
              <a:buChar char="•"/>
            </a:pPr>
            <a:r>
              <a:rPr lang="en-US" b="0" dirty="0"/>
              <a:t>The Governance Committee consists of individuals representing financial institutions, solution providers, consulting firms, standards organizations and payment associations and is currently led by:</a:t>
            </a:r>
          </a:p>
          <a:p>
            <a:pPr lvl="2">
              <a:buFont typeface="Arial" panose="020B0604020202020204" pitchFamily="34" charset="0"/>
              <a:buChar char="•"/>
            </a:pPr>
            <a:r>
              <a:rPr lang="en-US" sz="1800" dirty="0"/>
              <a:t>Chair: Christina McGeorge,  NCR</a:t>
            </a:r>
          </a:p>
          <a:p>
            <a:pPr lvl="2">
              <a:buFont typeface="Arial" panose="020B0604020202020204" pitchFamily="34" charset="0"/>
              <a:buChar char="•"/>
            </a:pPr>
            <a:r>
              <a:rPr lang="en-US" sz="1800" dirty="0"/>
              <a:t>Vice Chair: David Barrick,  Truist</a:t>
            </a:r>
          </a:p>
          <a:p>
            <a:pPr marL="457200" indent="-457200">
              <a:buFont typeface="Arial" panose="020B0604020202020204" pitchFamily="34" charset="0"/>
              <a:buChar char="•"/>
            </a:pPr>
            <a:endParaRPr lang="en-US" sz="2800" b="0" dirty="0"/>
          </a:p>
          <a:p>
            <a:pPr lvl="1"/>
            <a:endParaRPr lang="en-US" sz="2400" dirty="0"/>
          </a:p>
          <a:p>
            <a:pPr lvl="1">
              <a:spcBef>
                <a:spcPts val="0"/>
              </a:spcBef>
              <a:defRPr>
                <a:solidFill>
                  <a:srgbClr val="000000"/>
                </a:solidFill>
                <a:latin typeface="+mn-lt"/>
                <a:ea typeface="+mn-ea"/>
                <a:cs typeface="+mn-cs"/>
                <a:sym typeface="Helvetica"/>
              </a:defRPr>
            </a:pPr>
            <a:endParaRPr lang="en-US" sz="1238" dirty="0">
              <a:solidFill>
                <a:srgbClr val="000000"/>
              </a:solidFill>
              <a:latin typeface="+mn-lt"/>
              <a:cs typeface="+mn-cs"/>
              <a:sym typeface="Helvetica"/>
            </a:endParaRPr>
          </a:p>
          <a:p>
            <a:pPr>
              <a:spcBef>
                <a:spcPts val="0"/>
              </a:spcBef>
              <a:defRPr>
                <a:solidFill>
                  <a:srgbClr val="000000"/>
                </a:solidFill>
                <a:latin typeface="+mn-lt"/>
                <a:ea typeface="+mn-ea"/>
                <a:cs typeface="+mn-cs"/>
                <a:sym typeface="Helvetica"/>
              </a:defRPr>
            </a:pPr>
            <a:endParaRPr lang="en-US" dirty="0">
              <a:solidFill>
                <a:srgbClr val="000000"/>
              </a:solidFill>
              <a:latin typeface="+mn-lt"/>
              <a:cs typeface="+mn-cs"/>
              <a:sym typeface="Helvetica"/>
            </a:endParaRPr>
          </a:p>
        </p:txBody>
      </p:sp>
    </p:spTree>
    <p:extLst>
      <p:ext uri="{BB962C8B-B14F-4D97-AF65-F5344CB8AC3E}">
        <p14:creationId xmlns:p14="http://schemas.microsoft.com/office/powerpoint/2010/main" val="2257521831"/>
      </p:ext>
    </p:extLst>
  </p:cSld>
  <p:clrMapOvr>
    <a:masterClrMapping/>
  </p:clrMapOvr>
</p:sld>
</file>

<file path=ppt/theme/theme1.xml><?xml version="1.0" encoding="utf-8"?>
<a:theme xmlns:a="http://schemas.openxmlformats.org/drawingml/2006/main" name="Office Theme">
  <a:themeElements>
    <a:clrScheme name="Nacha Color Palette">
      <a:dk1>
        <a:srgbClr val="000000"/>
      </a:dk1>
      <a:lt1>
        <a:srgbClr val="FFFFFF"/>
      </a:lt1>
      <a:dk2>
        <a:srgbClr val="006EFE"/>
      </a:dk2>
      <a:lt2>
        <a:srgbClr val="0CC400"/>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961</Words>
  <Application>Microsoft Office PowerPoint</Application>
  <PresentationFormat>Widescreen</PresentationFormat>
  <Paragraphs>228</Paragraphs>
  <Slides>18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Calibri</vt:lpstr>
      <vt:lpstr>Century Gothic</vt:lpstr>
      <vt:lpstr>Courier New</vt:lpstr>
      <vt:lpstr>Menlo Regular</vt:lpstr>
      <vt:lpstr>Radikal</vt:lpstr>
      <vt:lpstr>Radikal Light</vt:lpstr>
      <vt:lpstr>Wingdings</vt:lpstr>
      <vt:lpstr>Office Theme</vt:lpstr>
      <vt:lpstr>Office Theme</vt:lpstr>
      <vt:lpstr>Update on   Afinis Interoperability Standards</vt:lpstr>
      <vt:lpstr>What is An API?</vt:lpstr>
      <vt:lpstr>Examples of Popular APIs</vt:lpstr>
      <vt:lpstr>Global Landscape</vt:lpstr>
      <vt:lpstr>What Is Afinis Interoperability Standards?</vt:lpstr>
      <vt:lpstr>Afinis Members</vt:lpstr>
      <vt:lpstr>Afinis API Open Standards</vt:lpstr>
      <vt:lpstr>Afinis API Development Process Workflow</vt:lpstr>
      <vt:lpstr>Afinis Standards Governance Committee (ASGC)</vt:lpstr>
      <vt:lpstr>Published Open API Standards</vt:lpstr>
      <vt:lpstr>Published Open API Standards</vt:lpstr>
      <vt:lpstr>Currently in Development</vt:lpstr>
      <vt:lpstr>Upcoming APIs</vt:lpstr>
      <vt:lpstr>Afinis in the Marketplace</vt:lpstr>
      <vt:lpstr>Phixius: Interoperable Payment Information Exchange</vt:lpstr>
      <vt:lpstr>Phixius Data Exchange and Verification flow </vt:lpstr>
      <vt:lpstr>Afinis in the Marketplace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2021-03-03T21:08:59Z</dcterms:created>
  <dcterms:modified xsi:type="dcterms:W3CDTF">2021-03-03T21:09:25Z</dcterms:modified>
</cp:coreProperties>
</file>