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0" r:id="rId4"/>
    <p:sldId id="281" r:id="rId5"/>
    <p:sldId id="279" r:id="rId6"/>
    <p:sldId id="272" r:id="rId7"/>
    <p:sldId id="282" r:id="rId8"/>
    <p:sldId id="278" r:id="rId9"/>
    <p:sldId id="284" r:id="rId10"/>
    <p:sldId id="286" r:id="rId11"/>
    <p:sldId id="285" r:id="rId12"/>
    <p:sldId id="283"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4242"/>
    <a:srgbClr val="1356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80" autoAdjust="0"/>
    <p:restoredTop sz="94660"/>
  </p:normalViewPr>
  <p:slideViewPr>
    <p:cSldViewPr snapToGrid="0">
      <p:cViewPr varScale="1">
        <p:scale>
          <a:sx n="113" d="100"/>
          <a:sy n="113" d="100"/>
        </p:scale>
        <p:origin x="-114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BE1155EE-A577-4367-A448-D92237B42E4F}" type="datetimeFigureOut">
              <a:rPr lang="en-US"/>
              <a:pPr>
                <a:defRPr/>
              </a:pPr>
              <a:t>8/25/2017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D4173BEC-5BF3-45B3-B456-3229353DE6D7}" type="slidenum">
              <a:rPr lang="en-US"/>
              <a:pPr>
                <a:defRPr/>
              </a:pPr>
              <a:t>‹#›</a:t>
            </a:fld>
            <a:endParaRPr lang="en-US"/>
          </a:p>
        </p:txBody>
      </p:sp>
    </p:spTree>
    <p:extLst>
      <p:ext uri="{BB962C8B-B14F-4D97-AF65-F5344CB8AC3E}">
        <p14:creationId xmlns:p14="http://schemas.microsoft.com/office/powerpoint/2010/main" xmlns="" val="3055644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7A9614-3C54-4100-AD5B-D783DBC5DEF4}" type="datetimeFigureOut">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59F301-D980-4960-A37F-EFEFC11D360F}" type="slidenum">
              <a:rPr lang="en-US"/>
              <a:pPr>
                <a:defRPr/>
              </a:pPr>
              <a:t>‹#›</a:t>
            </a:fld>
            <a:endParaRPr lang="en-US"/>
          </a:p>
        </p:txBody>
      </p:sp>
    </p:spTree>
    <p:extLst>
      <p:ext uri="{BB962C8B-B14F-4D97-AF65-F5344CB8AC3E}">
        <p14:creationId xmlns:p14="http://schemas.microsoft.com/office/powerpoint/2010/main" xmlns="" val="335635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A45392-09CA-432F-BD73-AAD90E895DB5}" type="datetimeFigureOut">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7552E5-39C2-4DED-AB75-2760FAAFCDAC}" type="slidenum">
              <a:rPr lang="en-US"/>
              <a:pPr>
                <a:defRPr/>
              </a:pPr>
              <a:t>‹#›</a:t>
            </a:fld>
            <a:endParaRPr lang="en-US"/>
          </a:p>
        </p:txBody>
      </p:sp>
    </p:spTree>
    <p:extLst>
      <p:ext uri="{BB962C8B-B14F-4D97-AF65-F5344CB8AC3E}">
        <p14:creationId xmlns:p14="http://schemas.microsoft.com/office/powerpoint/2010/main" xmlns="" val="231855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2CF746-93D1-48D9-8EDD-4B7F4D24FA05}" type="datetimeFigureOut">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91B692-9B4A-40F7-A1D3-AF1DBA6B1E97}" type="slidenum">
              <a:rPr lang="en-US"/>
              <a:pPr>
                <a:defRPr/>
              </a:pPr>
              <a:t>‹#›</a:t>
            </a:fld>
            <a:endParaRPr lang="en-US"/>
          </a:p>
        </p:txBody>
      </p:sp>
    </p:spTree>
    <p:extLst>
      <p:ext uri="{BB962C8B-B14F-4D97-AF65-F5344CB8AC3E}">
        <p14:creationId xmlns:p14="http://schemas.microsoft.com/office/powerpoint/2010/main" xmlns="" val="149227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6919D3-548D-48E8-B012-90E05993514E}" type="datetimeFigureOut">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C5D030-EEA3-40D8-8E0D-5C7945F5341C}" type="slidenum">
              <a:rPr lang="en-US"/>
              <a:pPr>
                <a:defRPr/>
              </a:pPr>
              <a:t>‹#›</a:t>
            </a:fld>
            <a:endParaRPr lang="en-US"/>
          </a:p>
        </p:txBody>
      </p:sp>
    </p:spTree>
    <p:extLst>
      <p:ext uri="{BB962C8B-B14F-4D97-AF65-F5344CB8AC3E}">
        <p14:creationId xmlns:p14="http://schemas.microsoft.com/office/powerpoint/2010/main" xmlns="" val="347562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5D898B-92AC-4EDC-BEF9-D8F9760AF66B}" type="datetimeFigureOut">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87743B-035E-4193-B450-80B742EA9E81}" type="slidenum">
              <a:rPr lang="en-US"/>
              <a:pPr>
                <a:defRPr/>
              </a:pPr>
              <a:t>‹#›</a:t>
            </a:fld>
            <a:endParaRPr lang="en-US"/>
          </a:p>
        </p:txBody>
      </p:sp>
    </p:spTree>
    <p:extLst>
      <p:ext uri="{BB962C8B-B14F-4D97-AF65-F5344CB8AC3E}">
        <p14:creationId xmlns:p14="http://schemas.microsoft.com/office/powerpoint/2010/main" xmlns="" val="235942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EE84FF-B032-4212-9EB0-3867B478D39C}" type="datetimeFigureOut">
              <a:rPr lang="en-US"/>
              <a:pPr>
                <a:defRPr/>
              </a:pPr>
              <a:t>8/25/2017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E67BBE-520F-4B19-854C-49CA3AD83FE5}" type="slidenum">
              <a:rPr lang="en-US"/>
              <a:pPr>
                <a:defRPr/>
              </a:pPr>
              <a:t>‹#›</a:t>
            </a:fld>
            <a:endParaRPr lang="en-US"/>
          </a:p>
        </p:txBody>
      </p:sp>
    </p:spTree>
    <p:extLst>
      <p:ext uri="{BB962C8B-B14F-4D97-AF65-F5344CB8AC3E}">
        <p14:creationId xmlns:p14="http://schemas.microsoft.com/office/powerpoint/2010/main" xmlns="" val="167325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778E0B-9783-4949-B80C-EAF2280688CA}" type="datetimeFigureOut">
              <a:rPr lang="en-US"/>
              <a:pPr>
                <a:defRPr/>
              </a:pPr>
              <a:t>8/25/2017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4D3E4D-CF57-41B1-ADCC-D5E105C17AE6}" type="slidenum">
              <a:rPr lang="en-US"/>
              <a:pPr>
                <a:defRPr/>
              </a:pPr>
              <a:t>‹#›</a:t>
            </a:fld>
            <a:endParaRPr lang="en-US"/>
          </a:p>
        </p:txBody>
      </p:sp>
    </p:spTree>
    <p:extLst>
      <p:ext uri="{BB962C8B-B14F-4D97-AF65-F5344CB8AC3E}">
        <p14:creationId xmlns:p14="http://schemas.microsoft.com/office/powerpoint/2010/main" xmlns="" val="108766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FBC46C-231F-48C8-9A3A-CB7CC3907C6F}" type="datetimeFigureOut">
              <a:rPr lang="en-US"/>
              <a:pPr>
                <a:defRPr/>
              </a:pPr>
              <a:t>8/25/2017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740B83-D0F6-4189-BB67-5B1C0A3F7579}" type="slidenum">
              <a:rPr lang="en-US"/>
              <a:pPr>
                <a:defRPr/>
              </a:pPr>
              <a:t>‹#›</a:t>
            </a:fld>
            <a:endParaRPr lang="en-US"/>
          </a:p>
        </p:txBody>
      </p:sp>
    </p:spTree>
    <p:extLst>
      <p:ext uri="{BB962C8B-B14F-4D97-AF65-F5344CB8AC3E}">
        <p14:creationId xmlns:p14="http://schemas.microsoft.com/office/powerpoint/2010/main" xmlns="" val="28353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483C10-41B4-4B91-AEE5-00ECAA5468F0}" type="datetimeFigureOut">
              <a:rPr lang="en-US"/>
              <a:pPr>
                <a:defRPr/>
              </a:pPr>
              <a:t>8/25/2017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C618C43-B9AC-43EB-8284-E44220394EC6}" type="slidenum">
              <a:rPr lang="en-US"/>
              <a:pPr>
                <a:defRPr/>
              </a:pPr>
              <a:t>‹#›</a:t>
            </a:fld>
            <a:endParaRPr lang="en-US"/>
          </a:p>
        </p:txBody>
      </p:sp>
    </p:spTree>
    <p:extLst>
      <p:ext uri="{BB962C8B-B14F-4D97-AF65-F5344CB8AC3E}">
        <p14:creationId xmlns:p14="http://schemas.microsoft.com/office/powerpoint/2010/main" xmlns="" val="238400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D7F53E-9585-4550-BDE1-A865B9F8F467}" type="datetimeFigureOut">
              <a:rPr lang="en-US"/>
              <a:pPr>
                <a:defRPr/>
              </a:pPr>
              <a:t>8/25/2017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2F80B8-5183-448D-BAA9-94409C969B6F}" type="slidenum">
              <a:rPr lang="en-US"/>
              <a:pPr>
                <a:defRPr/>
              </a:pPr>
              <a:t>‹#›</a:t>
            </a:fld>
            <a:endParaRPr lang="en-US"/>
          </a:p>
        </p:txBody>
      </p:sp>
    </p:spTree>
    <p:extLst>
      <p:ext uri="{BB962C8B-B14F-4D97-AF65-F5344CB8AC3E}">
        <p14:creationId xmlns:p14="http://schemas.microsoft.com/office/powerpoint/2010/main" xmlns="" val="13389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42BB36-CA65-4BF7-BF5A-2835D0084DBA}" type="datetimeFigureOut">
              <a:rPr lang="en-US"/>
              <a:pPr>
                <a:defRPr/>
              </a:pPr>
              <a:t>8/25/2017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635930-8FEB-469B-A2AC-1B749EDC6831}" type="slidenum">
              <a:rPr lang="en-US"/>
              <a:pPr>
                <a:defRPr/>
              </a:pPr>
              <a:t>‹#›</a:t>
            </a:fld>
            <a:endParaRPr lang="en-US"/>
          </a:p>
        </p:txBody>
      </p:sp>
    </p:spTree>
    <p:extLst>
      <p:ext uri="{BB962C8B-B14F-4D97-AF65-F5344CB8AC3E}">
        <p14:creationId xmlns:p14="http://schemas.microsoft.com/office/powerpoint/2010/main" xmlns="" val="168606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AE694B-BF48-4FD1-9144-60F201609FE5}" type="datetimeFigureOut">
              <a:rPr lang="en-US"/>
              <a:pPr>
                <a:defRPr/>
              </a:pPr>
              <a:t>8/25/2017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B99136F-8FA4-496A-8653-2374444ABC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x9.org/standards/btr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theclearinghouse.org/payments/real-time-payment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sp>
        <p:nvSpPr>
          <p:cNvPr id="2051" name="Title 1"/>
          <p:cNvSpPr>
            <a:spLocks noGrp="1"/>
          </p:cNvSpPr>
          <p:nvPr>
            <p:ph type="ctrTitle"/>
          </p:nvPr>
        </p:nvSpPr>
        <p:spPr>
          <a:xfrm>
            <a:off x="2075711" y="1630023"/>
            <a:ext cx="7772400" cy="1698927"/>
          </a:xfrm>
        </p:spPr>
        <p:txBody>
          <a:bodyPr>
            <a:spAutoFit/>
          </a:bodyPr>
          <a:lstStyle/>
          <a:p>
            <a:r>
              <a:rPr lang="en-US" altLang="en-US" sz="2400" dirty="0" smtClean="0">
                <a:solidFill>
                  <a:srgbClr val="336699"/>
                </a:solidFill>
              </a:rPr>
              <a:t>BTRS Implementation Approach </a:t>
            </a:r>
            <a:br>
              <a:rPr lang="en-US" altLang="en-US" sz="2400" dirty="0" smtClean="0">
                <a:solidFill>
                  <a:srgbClr val="336699"/>
                </a:solidFill>
              </a:rPr>
            </a:br>
            <a:r>
              <a:rPr lang="en-US" altLang="en-US" sz="2400" dirty="0" smtClean="0">
                <a:solidFill>
                  <a:srgbClr val="336699"/>
                </a:solidFill>
              </a:rPr>
              <a:t>for</a:t>
            </a:r>
            <a:br>
              <a:rPr lang="en-US" altLang="en-US" sz="2400" dirty="0" smtClean="0">
                <a:solidFill>
                  <a:srgbClr val="336699"/>
                </a:solidFill>
              </a:rPr>
            </a:br>
            <a:r>
              <a:rPr lang="en-US" altLang="en-US" sz="2400" dirty="0" smtClean="0">
                <a:solidFill>
                  <a:srgbClr val="336699"/>
                </a:solidFill>
              </a:rPr>
              <a:t>The </a:t>
            </a:r>
            <a:r>
              <a:rPr lang="en-US" altLang="en-US" sz="2400" dirty="0">
                <a:solidFill>
                  <a:srgbClr val="336699"/>
                </a:solidFill>
              </a:rPr>
              <a:t>Clearing </a:t>
            </a:r>
            <a:r>
              <a:rPr lang="en-US" altLang="en-US" sz="2400" dirty="0" smtClean="0">
                <a:solidFill>
                  <a:srgbClr val="336699"/>
                </a:solidFill>
              </a:rPr>
              <a:t>House - </a:t>
            </a:r>
            <a:r>
              <a:rPr lang="en-US" altLang="en-US" sz="2400" dirty="0">
                <a:solidFill>
                  <a:srgbClr val="336699"/>
                </a:solidFill>
              </a:rPr>
              <a:t>Real-time </a:t>
            </a:r>
            <a:r>
              <a:rPr lang="en-US" altLang="en-US" sz="2400" dirty="0" smtClean="0">
                <a:solidFill>
                  <a:srgbClr val="336699"/>
                </a:solidFill>
              </a:rPr>
              <a:t>Payments</a:t>
            </a:r>
            <a:br>
              <a:rPr lang="en-US" altLang="en-US" sz="2400" dirty="0" smtClean="0">
                <a:solidFill>
                  <a:srgbClr val="336699"/>
                </a:solidFill>
              </a:rPr>
            </a:br>
            <a:r>
              <a:rPr lang="en-US" altLang="en-US" sz="2400" dirty="0" smtClean="0">
                <a:solidFill>
                  <a:srgbClr val="336699"/>
                </a:solidFill>
              </a:rPr>
              <a:t/>
            </a:r>
            <a:br>
              <a:rPr lang="en-US" altLang="en-US" sz="2400" dirty="0" smtClean="0">
                <a:solidFill>
                  <a:srgbClr val="336699"/>
                </a:solidFill>
              </a:rPr>
            </a:br>
            <a:r>
              <a:rPr lang="en-US" altLang="en-US" sz="1800" dirty="0" smtClean="0">
                <a:solidFill>
                  <a:srgbClr val="336699"/>
                </a:solidFill>
              </a:rPr>
              <a:t>Updated: August 24, 2017</a:t>
            </a:r>
            <a:endParaRPr lang="en-US" altLang="en-US" sz="1800" dirty="0" smtClean="0">
              <a:solidFill>
                <a:srgbClr val="005481"/>
              </a:solidFill>
            </a:endParaRPr>
          </a:p>
        </p:txBody>
      </p:sp>
      <p:sp>
        <p:nvSpPr>
          <p:cNvPr id="2052" name="Subtitle 2"/>
          <p:cNvSpPr>
            <a:spLocks noGrp="1"/>
          </p:cNvSpPr>
          <p:nvPr>
            <p:ph type="subTitle" idx="1"/>
          </p:nvPr>
        </p:nvSpPr>
        <p:spPr>
          <a:xfrm>
            <a:off x="6546703" y="5522801"/>
            <a:ext cx="5106582" cy="369332"/>
          </a:xfrm>
        </p:spPr>
        <p:txBody>
          <a:bodyPr wrap="square">
            <a:spAutoFit/>
          </a:bodyPr>
          <a:lstStyle/>
          <a:p>
            <a:pPr algn="l"/>
            <a:r>
              <a:rPr lang="en-US" altLang="en-US" sz="2000" dirty="0" smtClean="0"/>
              <a:t>David Repking	</a:t>
            </a:r>
            <a:r>
              <a:rPr lang="en-US" altLang="en-US" sz="1400" dirty="0" smtClean="0"/>
              <a:t> </a:t>
            </a:r>
            <a:r>
              <a:rPr lang="en-US" altLang="en-US" sz="1400" dirty="0"/>
              <a:t>ASC </a:t>
            </a:r>
            <a:r>
              <a:rPr lang="en-US" altLang="en-US" sz="1400" dirty="0" smtClean="0"/>
              <a:t>X9C1-1	Chair </a:t>
            </a:r>
            <a:r>
              <a:rPr lang="en-US" altLang="en-US" sz="1400" dirty="0"/>
              <a:t>of the BTRS Committee</a:t>
            </a:r>
            <a:r>
              <a:rPr lang="en-US" altLang="en-US" sz="14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501584" y="469333"/>
            <a:ext cx="7391658" cy="295443"/>
          </a:xfrm>
          <a:prstGeom prst="rect">
            <a:avLst/>
          </a:prstGeom>
          <a:noFill/>
          <a:ln w="9525">
            <a:noFill/>
            <a:miter lim="800000"/>
            <a:headEnd/>
            <a:tailEnd/>
          </a:ln>
        </p:spPr>
        <p:txBody>
          <a:bodyPr wrap="square" lIns="91418" tIns="45709" rIns="91418" bIns="45709">
            <a:spAutoFit/>
          </a:bodyPr>
          <a:lstStyle/>
          <a:p>
            <a:pPr marL="1425" lvl="1" defTabSz="914608">
              <a:lnSpc>
                <a:spcPct val="110000"/>
              </a:lnSpc>
              <a:spcBef>
                <a:spcPts val="1077"/>
              </a:spcBef>
              <a:buClr>
                <a:srgbClr val="7397BC"/>
              </a:buClr>
              <a:buSzPct val="92000"/>
              <a:defRPr/>
            </a:pPr>
            <a:r>
              <a:rPr lang="en-US" sz="1200" dirty="0" smtClean="0"/>
              <a:t>Final - Key </a:t>
            </a:r>
            <a:r>
              <a:rPr lang="en-US" sz="1200" dirty="0"/>
              <a:t>Information Reporting </a:t>
            </a:r>
            <a:r>
              <a:rPr lang="en-US" sz="1200" dirty="0" smtClean="0"/>
              <a:t>Elements</a:t>
            </a:r>
            <a:endParaRPr lang="en-US" sz="1100" dirty="0">
              <a:solidFill>
                <a:srgbClr val="000000"/>
              </a:solidFill>
              <a:cs typeface="Arial" pitchFamily="34" charset="0"/>
            </a:endParaRPr>
          </a:p>
        </p:txBody>
      </p:sp>
      <p:sp>
        <p:nvSpPr>
          <p:cNvPr id="4" name="Rectangle 2"/>
          <p:cNvSpPr>
            <a:spLocks noGrp="1" noChangeArrowheads="1"/>
          </p:cNvSpPr>
          <p:nvPr>
            <p:ph type="title"/>
          </p:nvPr>
        </p:nvSpPr>
        <p:spPr>
          <a:xfrm>
            <a:off x="2458056" y="53126"/>
            <a:ext cx="7478713" cy="539750"/>
          </a:xfrm>
        </p:spPr>
        <p:txBody>
          <a:bodyPr/>
          <a:lstStyle/>
          <a:p>
            <a:pPr>
              <a:defRPr/>
            </a:pPr>
            <a:r>
              <a:rPr lang="en-US" sz="2400" dirty="0" smtClean="0">
                <a:latin typeface="+mn-lt"/>
              </a:rPr>
              <a:t>BTRS </a:t>
            </a:r>
            <a:r>
              <a:rPr lang="en-US" sz="2400" dirty="0">
                <a:latin typeface="+mn-lt"/>
              </a:rPr>
              <a:t>Approach for Transaction Text (Record 88)</a:t>
            </a:r>
          </a:p>
        </p:txBody>
      </p:sp>
      <p:sp>
        <p:nvSpPr>
          <p:cNvPr id="7" name="Slide Number Placeholder 3"/>
          <p:cNvSpPr>
            <a:spLocks noGrp="1"/>
          </p:cNvSpPr>
          <p:nvPr>
            <p:ph type="sldNum" sz="quarter" idx="12"/>
          </p:nvPr>
        </p:nvSpPr>
        <p:spPr bwMode="auto">
          <a:xfrm>
            <a:off x="11550650" y="6069013"/>
            <a:ext cx="554038" cy="365125"/>
          </a:xfrm>
          <a:ln>
            <a:miter lim="800000"/>
            <a:headEnd/>
            <a:tailEnd/>
          </a:ln>
        </p:spPr>
        <p:txBody>
          <a:bodyPr wrap="square" numCol="1" anchorCtr="0" compatLnSpc="1">
            <a:prstTxWarp prst="textNoShape">
              <a:avLst/>
            </a:prstTxWarp>
          </a:bodyPr>
          <a:lstStyle/>
          <a:p>
            <a:pPr>
              <a:defRPr/>
            </a:pPr>
            <a:fld id="{5A9D6A0C-2634-401E-8DFD-73BC0589AF52}" type="slidenum">
              <a:rPr lang="en-US" sz="1400" smtClean="0"/>
              <a:pPr>
                <a:defRPr/>
              </a:pPr>
              <a:t>10</a:t>
            </a:fld>
            <a:endParaRPr lang="en-US" dirty="0" smtClean="0"/>
          </a:p>
        </p:txBody>
      </p:sp>
      <p:sp>
        <p:nvSpPr>
          <p:cNvPr id="8"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graphicFrame>
        <p:nvGraphicFramePr>
          <p:cNvPr id="6" name="Table 5"/>
          <p:cNvGraphicFramePr>
            <a:graphicFrameLocks noGrp="1"/>
          </p:cNvGraphicFramePr>
          <p:nvPr>
            <p:extLst>
              <p:ext uri="{D42A27DB-BD31-4B8C-83A1-F6EECF244321}">
                <p14:modId xmlns:p14="http://schemas.microsoft.com/office/powerpoint/2010/main" xmlns="" val="802233818"/>
              </p:ext>
            </p:extLst>
          </p:nvPr>
        </p:nvGraphicFramePr>
        <p:xfrm>
          <a:off x="3643850" y="753428"/>
          <a:ext cx="8470233" cy="5376375"/>
        </p:xfrm>
        <a:graphic>
          <a:graphicData uri="http://schemas.openxmlformats.org/drawingml/2006/table">
            <a:tbl>
              <a:tblPr firstRow="1" firstCol="1" bandRow="1"/>
              <a:tblGrid>
                <a:gridCol w="426262"/>
                <a:gridCol w="426261"/>
                <a:gridCol w="728770"/>
                <a:gridCol w="261257"/>
                <a:gridCol w="261258"/>
                <a:gridCol w="625642"/>
                <a:gridCol w="5740783"/>
              </a:tblGrid>
              <a:tr h="192679">
                <a:tc>
                  <a:txBody>
                    <a:bodyPr/>
                    <a:lstStyle/>
                    <a:p>
                      <a:pPr marL="0" marR="0" algn="ctr">
                        <a:spcBef>
                          <a:spcPts val="0"/>
                        </a:spcBef>
                        <a:spcAft>
                          <a:spcPts val="0"/>
                        </a:spcAft>
                      </a:pPr>
                      <a:r>
                        <a:rPr lang="en-US" sz="500" b="1" dirty="0">
                          <a:solidFill>
                            <a:srgbClr val="000000"/>
                          </a:solidFill>
                          <a:effectLst/>
                          <a:latin typeface="Arial"/>
                          <a:ea typeface="Times New Roman"/>
                          <a:cs typeface="Times New Roman"/>
                        </a:rPr>
                        <a:t>ISO pacs.008 </a:t>
                      </a:r>
                      <a:r>
                        <a:rPr lang="en-US" sz="500" b="1" dirty="0" err="1">
                          <a:solidFill>
                            <a:srgbClr val="000000"/>
                          </a:solidFill>
                          <a:effectLst/>
                          <a:latin typeface="Arial"/>
                          <a:ea typeface="Times New Roman"/>
                          <a:cs typeface="Times New Roman"/>
                        </a:rPr>
                        <a:t>Msg</a:t>
                      </a:r>
                      <a:r>
                        <a:rPr lang="en-US" sz="500" b="1" dirty="0">
                          <a:solidFill>
                            <a:srgbClr val="000000"/>
                          </a:solidFill>
                          <a:effectLst/>
                          <a:latin typeface="Arial"/>
                          <a:ea typeface="Times New Roman"/>
                          <a:cs typeface="Times New Roman"/>
                        </a:rPr>
                        <a:t> #</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500" b="1">
                          <a:solidFill>
                            <a:srgbClr val="000000"/>
                          </a:solidFill>
                          <a:effectLst/>
                          <a:latin typeface="Arial"/>
                          <a:ea typeface="Times New Roman"/>
                          <a:cs typeface="Times New Roman"/>
                        </a:rPr>
                        <a:t>Field </a:t>
                      </a:r>
                      <a:endParaRPr lang="en-US" sz="600">
                        <a:effectLst/>
                        <a:latin typeface="Calibri"/>
                        <a:ea typeface="Calibri"/>
                        <a:cs typeface="Times New Roman"/>
                      </a:endParaRPr>
                    </a:p>
                    <a:p>
                      <a:pPr marL="0" marR="0" algn="ctr">
                        <a:spcBef>
                          <a:spcPts val="0"/>
                        </a:spcBef>
                        <a:spcAft>
                          <a:spcPts val="0"/>
                        </a:spcAft>
                      </a:pPr>
                      <a:r>
                        <a:rPr lang="en-US" sz="500" b="1">
                          <a:solidFill>
                            <a:srgbClr val="000000"/>
                          </a:solidFill>
                          <a:effectLst/>
                          <a:latin typeface="Arial"/>
                          <a:ea typeface="Times New Roman"/>
                          <a:cs typeface="Times New Roman"/>
                        </a:rPr>
                        <a:t>Name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500" b="1">
                          <a:solidFill>
                            <a:srgbClr val="000000"/>
                          </a:solidFill>
                          <a:effectLst/>
                          <a:latin typeface="Arial"/>
                          <a:ea typeface="Times New Roman"/>
                          <a:cs typeface="Times New Roman"/>
                        </a:rPr>
                        <a:t>Field Description</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500" b="1">
                          <a:solidFill>
                            <a:srgbClr val="000000"/>
                          </a:solidFill>
                          <a:effectLst/>
                          <a:latin typeface="Arial"/>
                          <a:ea typeface="Times New Roman"/>
                          <a:cs typeface="Times New Roman"/>
                        </a:rPr>
                        <a:t>RTP Status</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500" b="1">
                          <a:solidFill>
                            <a:srgbClr val="000000"/>
                          </a:solidFill>
                          <a:effectLst/>
                          <a:latin typeface="Arial"/>
                          <a:ea typeface="Times New Roman"/>
                          <a:cs typeface="Times New Roman"/>
                        </a:rPr>
                        <a:t>Length</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500" b="1">
                          <a:solidFill>
                            <a:srgbClr val="000000"/>
                          </a:solidFill>
                          <a:effectLst/>
                          <a:latin typeface="Arial"/>
                          <a:ea typeface="Times New Roman"/>
                          <a:cs typeface="Times New Roman"/>
                        </a:rPr>
                        <a:t>BTRS Field Name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500" b="1">
                          <a:solidFill>
                            <a:srgbClr val="000000"/>
                          </a:solidFill>
                          <a:effectLst/>
                          <a:latin typeface="Arial"/>
                          <a:ea typeface="Times New Roman"/>
                          <a:cs typeface="Times New Roman"/>
                        </a:rPr>
                        <a:t>Comments</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46144">
                <a:tc>
                  <a:txBody>
                    <a:bodyPr/>
                    <a:lstStyle/>
                    <a:p>
                      <a:pPr marL="0" marR="0" algn="ctr">
                        <a:spcBef>
                          <a:spcPts val="0"/>
                        </a:spcBef>
                        <a:spcAft>
                          <a:spcPts val="0"/>
                        </a:spcAft>
                      </a:pPr>
                      <a:r>
                        <a:rPr lang="en-US" sz="500" dirty="0">
                          <a:solidFill>
                            <a:srgbClr val="000000"/>
                          </a:solidFill>
                          <a:effectLst/>
                          <a:latin typeface="Arial"/>
                          <a:ea typeface="Times New Roman"/>
                          <a:cs typeface="Times New Roman"/>
                        </a:rPr>
                        <a:t>1.2</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500" dirty="0" err="1">
                          <a:solidFill>
                            <a:srgbClr val="000000"/>
                          </a:solidFill>
                          <a:effectLst/>
                          <a:latin typeface="Arial"/>
                          <a:ea typeface="Times New Roman"/>
                          <a:cs typeface="Times New Roman"/>
                        </a:rPr>
                        <a:t>CreDtTm</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solidFill>
                            <a:srgbClr val="000000"/>
                          </a:solidFill>
                          <a:effectLst/>
                          <a:latin typeface="Arial"/>
                          <a:ea typeface="Times New Roman"/>
                          <a:cs typeface="Times New Roman"/>
                        </a:rPr>
                        <a:t>Creation Date Time</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19</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Created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a:solidFill>
                            <a:srgbClr val="000000"/>
                          </a:solidFill>
                          <a:effectLst/>
                          <a:latin typeface="Arial"/>
                          <a:ea typeface="Times New Roman"/>
                          <a:cs typeface="Times New Roman"/>
                        </a:rPr>
                        <a:t>ISO Definition</a:t>
                      </a:r>
                      <a:r>
                        <a:rPr lang="en-US" sz="500">
                          <a:solidFill>
                            <a:srgbClr val="000000"/>
                          </a:solidFill>
                          <a:effectLst/>
                          <a:latin typeface="Arial"/>
                          <a:ea typeface="Times New Roman"/>
                          <a:cs typeface="Times New Roman"/>
                        </a:rPr>
                        <a:t>: Date and time at which the message was created. </a:t>
                      </a:r>
                      <a:r>
                        <a:rPr lang="en-US" sz="500">
                          <a:effectLst/>
                          <a:latin typeface="Arial"/>
                          <a:ea typeface="Times New Roman"/>
                          <a:cs typeface="Times New Roman"/>
                        </a:rPr>
                        <a:t>The date is required to be set to Eastern Time (ET).</a:t>
                      </a:r>
                      <a:endParaRPr lang="en-US" sz="600">
                        <a:effectLst/>
                        <a:latin typeface="Calibri"/>
                        <a:ea typeface="Calibri"/>
                        <a:cs typeface="Times New Roman"/>
                      </a:endParaRPr>
                    </a:p>
                    <a:p>
                      <a:pPr marL="0" marR="0">
                        <a:spcBef>
                          <a:spcPts val="0"/>
                        </a:spcBef>
                        <a:spcAft>
                          <a:spcPts val="0"/>
                        </a:spcAft>
                      </a:pPr>
                      <a:r>
                        <a:rPr lang="en-US" sz="500">
                          <a:solidFill>
                            <a:srgbClr val="000000"/>
                          </a:solidFill>
                          <a:effectLst/>
                          <a:latin typeface="Arial"/>
                          <a:ea typeface="Times New Roman"/>
                          <a:cs typeface="Times New Roman"/>
                        </a:rPr>
                        <a:t>Format - YYYY-MM-DDThh:mm:ss</a:t>
                      </a:r>
                      <a:endParaRPr lang="en-US" sz="600">
                        <a:effectLst/>
                        <a:latin typeface="Calibri"/>
                        <a:ea typeface="Calibri"/>
                        <a:cs typeface="Times New Roman"/>
                      </a:endParaRPr>
                    </a:p>
                    <a:p>
                      <a:pPr marL="0" marR="0">
                        <a:spcBef>
                          <a:spcPts val="0"/>
                        </a:spcBef>
                        <a:spcAft>
                          <a:spcPts val="0"/>
                        </a:spcAft>
                      </a:pPr>
                      <a:r>
                        <a:rPr lang="en-US" sz="500" u="none" strike="noStrike">
                          <a:solidFill>
                            <a:srgbClr val="000000"/>
                          </a:solidFill>
                          <a:effectLst/>
                          <a:latin typeface="Arial"/>
                          <a:ea typeface="Times New Roman"/>
                          <a:cs typeface="Times New Roman"/>
                        </a:rPr>
                        <a:t> </a:t>
                      </a:r>
                      <a:endParaRPr lang="en-US" sz="600">
                        <a:effectLst/>
                        <a:latin typeface="Calibri"/>
                        <a:ea typeface="Calibri"/>
                        <a:cs typeface="Times New Roman"/>
                      </a:endParaRPr>
                    </a:p>
                    <a:p>
                      <a:pPr marL="0" marR="0">
                        <a:spcBef>
                          <a:spcPts val="0"/>
                        </a:spcBef>
                        <a:spcAft>
                          <a:spcPts val="0"/>
                        </a:spcAft>
                      </a:pPr>
                      <a:r>
                        <a:rPr lang="en-US" sz="500" u="sng">
                          <a:solidFill>
                            <a:srgbClr val="000000"/>
                          </a:solidFill>
                          <a:effectLst/>
                          <a:latin typeface="Arial"/>
                          <a:ea typeface="Times New Roman"/>
                          <a:cs typeface="Times New Roman"/>
                        </a:rPr>
                        <a:t>Best Practice</a:t>
                      </a:r>
                      <a:r>
                        <a:rPr lang="en-US" sz="500">
                          <a:solidFill>
                            <a:srgbClr val="000000"/>
                          </a:solidFill>
                          <a:effectLst/>
                          <a:latin typeface="Arial"/>
                          <a:ea typeface="Times New Roman"/>
                          <a:cs typeface="Times New Roman"/>
                        </a:rPr>
                        <a:t>: Report the Created Date/Time, but banks may instead choose to include:  ACK/Confirmation -OR- Memo-posted. (Note: The current day and prior day Date/Time may also vary based on information available to the bank)</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680">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2.2</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InstrId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Instruction Identification</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dirty="0">
                          <a:solidFill>
                            <a:srgbClr val="000000"/>
                          </a:solidFill>
                          <a:effectLst/>
                          <a:latin typeface="Arial"/>
                          <a:ea typeface="Times New Roman"/>
                          <a:cs typeface="Times New Roman"/>
                        </a:rPr>
                        <a:t>35</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solidFill>
                            <a:srgbClr val="000000"/>
                          </a:solidFill>
                          <a:effectLst/>
                          <a:latin typeface="Arial"/>
                          <a:ea typeface="Times New Roman"/>
                          <a:cs typeface="Times New Roman"/>
                        </a:rPr>
                        <a:t>Debtor Bank Ref</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a:solidFill>
                            <a:srgbClr val="000000"/>
                          </a:solidFill>
                          <a:effectLst/>
                          <a:latin typeface="Arial"/>
                          <a:ea typeface="Times New Roman"/>
                          <a:cs typeface="Times New Roman"/>
                        </a:rPr>
                        <a:t>ISO Definition</a:t>
                      </a:r>
                      <a:r>
                        <a:rPr lang="en-US" sz="500">
                          <a:solidFill>
                            <a:srgbClr val="000000"/>
                          </a:solidFill>
                          <a:effectLst/>
                          <a:latin typeface="Arial"/>
                          <a:ea typeface="Times New Roman"/>
                          <a:cs typeface="Times New Roman"/>
                        </a:rPr>
                        <a:t>: Unique identification, as assigned by an instructing party for an instructed party, to unambiguously identify the instruction.</a:t>
                      </a:r>
                      <a:endParaRPr lang="en-US" sz="600">
                        <a:effectLst/>
                        <a:latin typeface="Calibri"/>
                        <a:ea typeface="Calibri"/>
                        <a:cs typeface="Times New Roman"/>
                      </a:endParaRPr>
                    </a:p>
                    <a:p>
                      <a:pPr marL="0" marR="0">
                        <a:spcBef>
                          <a:spcPts val="0"/>
                        </a:spcBef>
                        <a:spcAft>
                          <a:spcPts val="0"/>
                        </a:spcAft>
                      </a:pPr>
                      <a:r>
                        <a:rPr lang="en-US" sz="500">
                          <a:solidFill>
                            <a:srgbClr val="000000"/>
                          </a:solidFill>
                          <a:effectLst/>
                          <a:latin typeface="Arial"/>
                          <a:ea typeface="Times New Roman"/>
                          <a:cs typeface="Times New Roman"/>
                        </a:rPr>
                        <a:t>Format = YYYYMMDDbbbbbbbbbbbXAAAAnnnnnnnnnnn</a:t>
                      </a:r>
                      <a:endParaRPr lang="en-US" sz="600">
                        <a:effectLst/>
                        <a:latin typeface="Calibri"/>
                        <a:ea typeface="Calibri"/>
                        <a:cs typeface="Times New Roman"/>
                      </a:endParaRPr>
                    </a:p>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p>
                      <a:pPr marL="0" marR="0">
                        <a:spcBef>
                          <a:spcPts val="0"/>
                        </a:spcBef>
                        <a:spcAft>
                          <a:spcPts val="0"/>
                        </a:spcAft>
                      </a:pPr>
                      <a:r>
                        <a:rPr lang="en-US" sz="500">
                          <a:solidFill>
                            <a:srgbClr val="000000"/>
                          </a:solidFill>
                          <a:effectLst/>
                          <a:latin typeface="Arial"/>
                          <a:ea typeface="Times New Roman"/>
                          <a:cs typeface="Times New Roman"/>
                        </a:rPr>
                        <a:t>Will help identify the transaction when researching with associated bank. If a bank needs to limit space on the BAI2/BTRS, then okay to report only the last 11 digits. Bank-to-Bank communication may only need to report the last 11 digits, but full string reported.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022">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2.3</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EndToEndId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End To End Identification</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35</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solidFill>
                            <a:srgbClr val="000000"/>
                          </a:solidFill>
                          <a:effectLst/>
                          <a:latin typeface="Arial"/>
                          <a:ea typeface="Times New Roman"/>
                          <a:cs typeface="Times New Roman"/>
                        </a:rPr>
                        <a:t>Debtor Client Ref</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a:solidFill>
                            <a:srgbClr val="000000"/>
                          </a:solidFill>
                          <a:effectLst/>
                          <a:latin typeface="Arial"/>
                          <a:ea typeface="Times New Roman"/>
                          <a:cs typeface="Times New Roman"/>
                        </a:rPr>
                        <a:t>ISO Definition</a:t>
                      </a:r>
                      <a:r>
                        <a:rPr lang="en-US" sz="500">
                          <a:solidFill>
                            <a:srgbClr val="000000"/>
                          </a:solidFill>
                          <a:effectLst/>
                          <a:latin typeface="Arial"/>
                          <a:ea typeface="Times New Roman"/>
                          <a:cs typeface="Times New Roman"/>
                        </a:rPr>
                        <a:t>: Unique identification, as assigned by the initiating party, to unambiguously identify the transaction. This identification is passed on, unchanged, throughout the entire end-to-end chain. </a:t>
                      </a:r>
                      <a:endParaRPr lang="en-US" sz="600">
                        <a:effectLst/>
                        <a:latin typeface="Calibri"/>
                        <a:ea typeface="Calibri"/>
                        <a:cs typeface="Times New Roman"/>
                      </a:endParaRPr>
                    </a:p>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p>
                      <a:pPr marL="0" marR="0">
                        <a:spcBef>
                          <a:spcPts val="0"/>
                        </a:spcBef>
                        <a:spcAft>
                          <a:spcPts val="0"/>
                        </a:spcAft>
                      </a:pPr>
                      <a:r>
                        <a:rPr lang="en-US" sz="500">
                          <a:solidFill>
                            <a:srgbClr val="000000"/>
                          </a:solidFill>
                          <a:effectLst/>
                          <a:latin typeface="Arial"/>
                          <a:ea typeface="Times New Roman"/>
                          <a:cs typeface="Times New Roman"/>
                        </a:rPr>
                        <a:t>Will contain information from the sending client, often important for reconcilement. Might be blank, recommendation from TCH is to insert "NOREF".</a:t>
                      </a:r>
                      <a:endParaRPr lang="en-US" sz="600">
                        <a:effectLst/>
                        <a:latin typeface="Calibri"/>
                        <a:ea typeface="Calibri"/>
                        <a:cs typeface="Times New Roman"/>
                      </a:endParaRPr>
                    </a:p>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p>
                      <a:pPr marL="0" marR="0">
                        <a:spcBef>
                          <a:spcPts val="0"/>
                        </a:spcBef>
                        <a:spcAft>
                          <a:spcPts val="0"/>
                        </a:spcAft>
                      </a:pPr>
                      <a:r>
                        <a:rPr lang="en-US" sz="500" u="sng">
                          <a:solidFill>
                            <a:srgbClr val="000000"/>
                          </a:solidFill>
                          <a:effectLst/>
                          <a:latin typeface="Arial"/>
                          <a:ea typeface="Times New Roman"/>
                          <a:cs typeface="Times New Roman"/>
                        </a:rPr>
                        <a:t>Best Practice</a:t>
                      </a:r>
                      <a:r>
                        <a:rPr lang="en-US" sz="500">
                          <a:solidFill>
                            <a:srgbClr val="000000"/>
                          </a:solidFill>
                          <a:effectLst/>
                          <a:latin typeface="Arial"/>
                          <a:ea typeface="Times New Roman"/>
                          <a:cs typeface="Times New Roman"/>
                        </a:rPr>
                        <a:t>: Include as the Customer Reference (Entered by originating client)</a:t>
                      </a:r>
                      <a:endParaRPr lang="en-US" sz="600">
                        <a:effectLst/>
                        <a:latin typeface="Calibri"/>
                        <a:ea typeface="Calibri"/>
                        <a:cs typeface="Times New Roman"/>
                      </a:endParaRPr>
                    </a:p>
                    <a:p>
                      <a:pPr marL="742950" marR="0" lvl="1" indent="-285750">
                        <a:spcBef>
                          <a:spcPts val="0"/>
                        </a:spcBef>
                        <a:spcAft>
                          <a:spcPts val="0"/>
                        </a:spcAft>
                        <a:buFont typeface="Arial"/>
                        <a:buChar char="-"/>
                      </a:pPr>
                      <a:r>
                        <a:rPr lang="en-US" sz="500">
                          <a:solidFill>
                            <a:srgbClr val="000000"/>
                          </a:solidFill>
                          <a:effectLst/>
                          <a:latin typeface="Arial"/>
                          <a:ea typeface="Times New Roman"/>
                          <a:cs typeface="Times New Roman"/>
                        </a:rPr>
                        <a:t>On Record 16 - display up to 'rightmost' 16 significant characters in Customer Reference field</a:t>
                      </a:r>
                      <a:endParaRPr lang="en-US" sz="600">
                        <a:effectLst/>
                        <a:latin typeface="Calibri"/>
                        <a:ea typeface="Times New Roman"/>
                        <a:cs typeface="Times New Roman"/>
                      </a:endParaRPr>
                    </a:p>
                    <a:p>
                      <a:pPr marL="742950" marR="0" lvl="1" indent="-285750">
                        <a:spcBef>
                          <a:spcPts val="0"/>
                        </a:spcBef>
                        <a:spcAft>
                          <a:spcPts val="0"/>
                        </a:spcAft>
                        <a:buFont typeface="Arial"/>
                        <a:buChar char="-"/>
                      </a:pPr>
                      <a:r>
                        <a:rPr lang="en-US" sz="500">
                          <a:solidFill>
                            <a:srgbClr val="000000"/>
                          </a:solidFill>
                          <a:effectLst/>
                          <a:latin typeface="Arial"/>
                          <a:ea typeface="Times New Roman"/>
                          <a:cs typeface="Times New Roman"/>
                        </a:rPr>
                        <a:t>-On Record 88 - display the entire field</a:t>
                      </a:r>
                      <a:endParaRPr lang="en-US" sz="600">
                        <a:effectLst/>
                        <a:latin typeface="Calibri"/>
                        <a:ea typeface="Times New Roman"/>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876">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2.4</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TxId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Transaction Identification</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35</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solidFill>
                            <a:srgbClr val="000000"/>
                          </a:solidFill>
                          <a:effectLst/>
                          <a:latin typeface="Arial"/>
                          <a:ea typeface="Times New Roman"/>
                          <a:cs typeface="Times New Roman"/>
                        </a:rPr>
                        <a:t>Debtor Trans ID</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a:solidFill>
                            <a:srgbClr val="000000"/>
                          </a:solidFill>
                          <a:effectLst/>
                          <a:latin typeface="Arial"/>
                          <a:ea typeface="Times New Roman"/>
                          <a:cs typeface="Times New Roman"/>
                        </a:rPr>
                        <a:t>ISO Definition</a:t>
                      </a:r>
                      <a:r>
                        <a:rPr lang="en-US" sz="500">
                          <a:solidFill>
                            <a:srgbClr val="000000"/>
                          </a:solidFill>
                          <a:effectLst/>
                          <a:latin typeface="Arial"/>
                          <a:ea typeface="Times New Roman"/>
                          <a:cs typeface="Times New Roman"/>
                        </a:rPr>
                        <a:t>: Unique identification, as assigned by the first instructing agent, to unambiguously identify the transaction that is passed on, unchanged, throughout the entire interbank chain.</a:t>
                      </a:r>
                      <a:endParaRPr lang="en-US" sz="600">
                        <a:effectLst/>
                        <a:latin typeface="Calibri"/>
                        <a:ea typeface="Calibri"/>
                        <a:cs typeface="Times New Roman"/>
                      </a:endParaRPr>
                    </a:p>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p>
                      <a:pPr marL="0" marR="0">
                        <a:spcBef>
                          <a:spcPts val="0"/>
                        </a:spcBef>
                        <a:spcAft>
                          <a:spcPts val="0"/>
                        </a:spcAft>
                      </a:pPr>
                      <a:r>
                        <a:rPr lang="en-US" sz="500" u="sng">
                          <a:solidFill>
                            <a:srgbClr val="000000"/>
                          </a:solidFill>
                          <a:effectLst/>
                          <a:latin typeface="Arial"/>
                          <a:ea typeface="Times New Roman"/>
                          <a:cs typeface="Times New Roman"/>
                        </a:rPr>
                        <a:t>Best Practice</a:t>
                      </a:r>
                      <a:r>
                        <a:rPr lang="en-US" sz="500">
                          <a:solidFill>
                            <a:srgbClr val="000000"/>
                          </a:solidFill>
                          <a:effectLst/>
                          <a:latin typeface="Arial"/>
                          <a:ea typeface="Times New Roman"/>
                          <a:cs typeface="Times New Roman"/>
                        </a:rPr>
                        <a:t>: Do not include in Record 88 if  the value is the same as Instruction Identification (field 2.2)</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09">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2.462</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Nm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Name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140</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solidFill>
                            <a:srgbClr val="000000"/>
                          </a:solidFill>
                          <a:effectLst/>
                          <a:latin typeface="Arial"/>
                          <a:ea typeface="Times New Roman"/>
                          <a:cs typeface="Times New Roman"/>
                        </a:rPr>
                        <a:t>Debtor Name</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a:solidFill>
                            <a:srgbClr val="000000"/>
                          </a:solidFill>
                          <a:effectLst/>
                          <a:latin typeface="Arial"/>
                          <a:ea typeface="Times New Roman"/>
                          <a:cs typeface="Times New Roman"/>
                        </a:rPr>
                        <a:t>Best Practice</a:t>
                      </a:r>
                      <a:r>
                        <a:rPr lang="en-US" sz="500">
                          <a:solidFill>
                            <a:srgbClr val="000000"/>
                          </a:solidFill>
                          <a:effectLst/>
                          <a:latin typeface="Arial"/>
                          <a:ea typeface="Times New Roman"/>
                          <a:cs typeface="Times New Roman"/>
                        </a:rPr>
                        <a:t>: If the BAI2/BTRS recipient is the Debtor, okay if a bank does not report all/certain Debtor fields.</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5">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2.508</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Id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Identification</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17</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solidFill>
                            <a:srgbClr val="000000"/>
                          </a:solidFill>
                          <a:effectLst/>
                          <a:latin typeface="Arial"/>
                          <a:ea typeface="Times New Roman"/>
                          <a:cs typeface="Times New Roman"/>
                        </a:rPr>
                        <a:t>Debtor Acct</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a:solidFill>
                            <a:srgbClr val="000000"/>
                          </a:solidFill>
                          <a:effectLst/>
                          <a:latin typeface="Arial"/>
                          <a:ea typeface="Times New Roman"/>
                          <a:cs typeface="Times New Roman"/>
                        </a:rPr>
                        <a:t>Best Practice</a:t>
                      </a:r>
                      <a:r>
                        <a:rPr lang="en-US" sz="500">
                          <a:solidFill>
                            <a:srgbClr val="000000"/>
                          </a:solidFill>
                          <a:effectLst/>
                          <a:latin typeface="Arial"/>
                          <a:ea typeface="Times New Roman"/>
                          <a:cs typeface="Times New Roman"/>
                        </a:rPr>
                        <a:t>: If this is 'your' bank, not required to report</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36">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2.525</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Mmbld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Member Identification</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9</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Debtor Bank ID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a:solidFill>
                            <a:srgbClr val="000000"/>
                          </a:solidFill>
                          <a:effectLst/>
                          <a:latin typeface="Arial"/>
                          <a:ea typeface="Times New Roman"/>
                          <a:cs typeface="Times New Roman"/>
                        </a:rPr>
                        <a:t>Best Practice</a:t>
                      </a:r>
                      <a:r>
                        <a:rPr lang="en-US" sz="500">
                          <a:solidFill>
                            <a:srgbClr val="000000"/>
                          </a:solidFill>
                          <a:effectLst/>
                          <a:latin typeface="Arial"/>
                          <a:ea typeface="Times New Roman"/>
                          <a:cs typeface="Times New Roman"/>
                        </a:rPr>
                        <a:t>:  If this is 'your' bank, not required to report</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40">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not on pacs.008</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US" sz="600">
                        <a:effectLst/>
                        <a:latin typeface="Calibri"/>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Member Name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solidFill>
                            <a:srgbClr val="000000"/>
                          </a:solidFill>
                          <a:effectLst/>
                          <a:latin typeface="Arial"/>
                          <a:ea typeface="Times New Roman"/>
                          <a:cs typeface="Times New Roman"/>
                        </a:rPr>
                        <a:t>Debtor Bank</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a:solidFill>
                            <a:srgbClr val="000000"/>
                          </a:solidFill>
                          <a:effectLst/>
                          <a:latin typeface="Arial"/>
                          <a:ea typeface="Times New Roman"/>
                          <a:cs typeface="Times New Roman"/>
                        </a:rPr>
                        <a:t>Note</a:t>
                      </a:r>
                      <a:r>
                        <a:rPr lang="en-US" sz="500">
                          <a:solidFill>
                            <a:srgbClr val="000000"/>
                          </a:solidFill>
                          <a:effectLst/>
                          <a:latin typeface="Arial"/>
                          <a:ea typeface="Times New Roman"/>
                          <a:cs typeface="Times New Roman"/>
                        </a:rPr>
                        <a:t>:  Some banks include the bank name, so this field provides that option to report the name associated to the ABA from Mmbld (2.525) using the bank's own Bank Table</a:t>
                      </a:r>
                      <a:endParaRPr lang="en-US" sz="600">
                        <a:effectLst/>
                        <a:latin typeface="Calibri"/>
                        <a:ea typeface="Calibri"/>
                        <a:cs typeface="Times New Roman"/>
                      </a:endParaRPr>
                    </a:p>
                    <a:p>
                      <a:pPr marL="0" marR="0">
                        <a:spcBef>
                          <a:spcPts val="0"/>
                        </a:spcBef>
                        <a:spcAft>
                          <a:spcPts val="0"/>
                        </a:spcAft>
                      </a:pPr>
                      <a:r>
                        <a:rPr lang="en-US" sz="500" u="none" strike="noStrike">
                          <a:solidFill>
                            <a:srgbClr val="000000"/>
                          </a:solidFill>
                          <a:effectLst/>
                          <a:latin typeface="Arial"/>
                          <a:ea typeface="Times New Roman"/>
                          <a:cs typeface="Times New Roman"/>
                        </a:rPr>
                        <a:t> </a:t>
                      </a:r>
                      <a:endParaRPr lang="en-US" sz="600">
                        <a:effectLst/>
                        <a:latin typeface="Calibri"/>
                        <a:ea typeface="Calibri"/>
                        <a:cs typeface="Times New Roman"/>
                      </a:endParaRPr>
                    </a:p>
                    <a:p>
                      <a:pPr marL="0" marR="0">
                        <a:spcBef>
                          <a:spcPts val="0"/>
                        </a:spcBef>
                        <a:spcAft>
                          <a:spcPts val="0"/>
                        </a:spcAft>
                      </a:pPr>
                      <a:r>
                        <a:rPr lang="en-US" sz="500" u="sng">
                          <a:solidFill>
                            <a:srgbClr val="000000"/>
                          </a:solidFill>
                          <a:effectLst/>
                          <a:latin typeface="Arial"/>
                          <a:ea typeface="Times New Roman"/>
                          <a:cs typeface="Times New Roman"/>
                        </a:rPr>
                        <a:t>Best Practice</a:t>
                      </a:r>
                      <a:r>
                        <a:rPr lang="en-US" sz="500">
                          <a:solidFill>
                            <a:srgbClr val="000000"/>
                          </a:solidFill>
                          <a:effectLst/>
                          <a:latin typeface="Arial"/>
                          <a:ea typeface="Times New Roman"/>
                          <a:cs typeface="Times New Roman"/>
                        </a:rPr>
                        <a:t>:  If this is 'your' bank, not required to report it</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83">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2.463</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PstlAdr</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Postal Address</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Debtor Address</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Debtor Address - concatenate the fields up to all 5 fields</a:t>
                      </a:r>
                      <a:endParaRPr lang="en-US" sz="600">
                        <a:effectLst/>
                        <a:latin typeface="Calibri"/>
                        <a:ea typeface="Calibri"/>
                        <a:cs typeface="Times New Roman"/>
                      </a:endParaRPr>
                    </a:p>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p>
                      <a:pPr marL="0" marR="0">
                        <a:spcBef>
                          <a:spcPts val="0"/>
                        </a:spcBef>
                        <a:spcAft>
                          <a:spcPts val="0"/>
                        </a:spcAft>
                      </a:pPr>
                      <a:r>
                        <a:rPr lang="en-US" sz="500" u="sng">
                          <a:solidFill>
                            <a:srgbClr val="000000"/>
                          </a:solidFill>
                          <a:effectLst/>
                          <a:latin typeface="Arial"/>
                          <a:ea typeface="Times New Roman"/>
                          <a:cs typeface="Times New Roman"/>
                        </a:rPr>
                        <a:t>Best Practice</a:t>
                      </a:r>
                      <a:r>
                        <a:rPr lang="en-US" sz="500">
                          <a:solidFill>
                            <a:srgbClr val="000000"/>
                          </a:solidFill>
                          <a:effectLst/>
                          <a:latin typeface="Arial"/>
                          <a:ea typeface="Times New Roman"/>
                          <a:cs typeface="Times New Roman"/>
                        </a:rPr>
                        <a:t>:  If this is 'your' bank, not required to report</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5">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2.467</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spcBef>
                          <a:spcPts val="0"/>
                        </a:spcBef>
                        <a:spcAft>
                          <a:spcPts val="0"/>
                        </a:spcAft>
                      </a:pPr>
                      <a:r>
                        <a:rPr lang="en-US" sz="500">
                          <a:solidFill>
                            <a:srgbClr val="000000"/>
                          </a:solidFill>
                          <a:effectLst/>
                          <a:latin typeface="Arial"/>
                          <a:ea typeface="Times New Roman"/>
                          <a:cs typeface="Times New Roman"/>
                        </a:rPr>
                        <a:t>StrtNm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Street Name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O</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70</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solidFill>
                            <a:srgbClr val="000000"/>
                          </a:solidFill>
                          <a:effectLst/>
                          <a:latin typeface="Arial"/>
                          <a:ea typeface="Times New Roman"/>
                          <a:cs typeface="Times New Roman"/>
                        </a:rPr>
                        <a:t> </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36">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2.468</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spcBef>
                          <a:spcPts val="0"/>
                        </a:spcBef>
                        <a:spcAft>
                          <a:spcPts val="0"/>
                        </a:spcAft>
                      </a:pPr>
                      <a:r>
                        <a:rPr lang="en-US" sz="500">
                          <a:solidFill>
                            <a:srgbClr val="000000"/>
                          </a:solidFill>
                          <a:effectLst/>
                          <a:latin typeface="Arial"/>
                          <a:ea typeface="Times New Roman"/>
                          <a:cs typeface="Times New Roman"/>
                        </a:rPr>
                        <a:t>BldgNb</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Building Number</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O</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16</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5">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2.470</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spcBef>
                          <a:spcPts val="0"/>
                        </a:spcBef>
                        <a:spcAft>
                          <a:spcPts val="0"/>
                        </a:spcAft>
                      </a:pPr>
                      <a:r>
                        <a:rPr lang="en-US" sz="500">
                          <a:solidFill>
                            <a:srgbClr val="000000"/>
                          </a:solidFill>
                          <a:effectLst/>
                          <a:latin typeface="Arial"/>
                          <a:ea typeface="Times New Roman"/>
                          <a:cs typeface="Times New Roman"/>
                        </a:rPr>
                        <a:t>TwnNm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Town Name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O</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35</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5">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2.469</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spcBef>
                          <a:spcPts val="0"/>
                        </a:spcBef>
                        <a:spcAft>
                          <a:spcPts val="0"/>
                        </a:spcAft>
                      </a:pPr>
                      <a:r>
                        <a:rPr lang="en-US" sz="500">
                          <a:solidFill>
                            <a:srgbClr val="000000"/>
                          </a:solidFill>
                          <a:effectLst/>
                          <a:latin typeface="Arial"/>
                          <a:ea typeface="Times New Roman"/>
                          <a:cs typeface="Times New Roman"/>
                        </a:rPr>
                        <a:t>PstCd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Post Code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O</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16</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5">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2.472</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spcBef>
                          <a:spcPts val="0"/>
                        </a:spcBef>
                        <a:spcAft>
                          <a:spcPts val="0"/>
                        </a:spcAft>
                      </a:pPr>
                      <a:r>
                        <a:rPr lang="en-US" sz="500">
                          <a:solidFill>
                            <a:srgbClr val="000000"/>
                          </a:solidFill>
                          <a:effectLst/>
                          <a:latin typeface="Arial"/>
                          <a:ea typeface="Times New Roman"/>
                          <a:cs typeface="Times New Roman"/>
                        </a:rPr>
                        <a:t>Ctry</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Country</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O</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09">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2.627</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r">
                        <a:spcBef>
                          <a:spcPts val="0"/>
                        </a:spcBef>
                        <a:spcAft>
                          <a:spcPts val="0"/>
                        </a:spcAft>
                      </a:pPr>
                      <a:r>
                        <a:rPr lang="en-US" sz="500">
                          <a:solidFill>
                            <a:srgbClr val="000000"/>
                          </a:solidFill>
                          <a:effectLst/>
                          <a:latin typeface="Arial"/>
                          <a:ea typeface="Times New Roman"/>
                          <a:cs typeface="Times New Roman"/>
                        </a:rPr>
                        <a:t>Nm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Name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140</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a:solidFill>
                            <a:srgbClr val="000000"/>
                          </a:solidFill>
                          <a:effectLst/>
                          <a:latin typeface="Arial"/>
                          <a:ea typeface="Times New Roman"/>
                          <a:cs typeface="Times New Roman"/>
                        </a:rPr>
                        <a:t>Best Practice</a:t>
                      </a:r>
                      <a:r>
                        <a:rPr lang="en-US" sz="500">
                          <a:solidFill>
                            <a:srgbClr val="000000"/>
                          </a:solidFill>
                          <a:effectLst/>
                          <a:latin typeface="Arial"/>
                          <a:ea typeface="Times New Roman"/>
                          <a:cs typeface="Times New Roman"/>
                        </a:rPr>
                        <a:t>: If the BAI2/BTRS recipient is the Creditor, okay if a bank does not report all/certain Creditor fields.</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5">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2.673</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Id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Identification</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17</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Creditor Acct</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dirty="0">
                          <a:solidFill>
                            <a:srgbClr val="000000"/>
                          </a:solidFill>
                          <a:effectLst/>
                          <a:latin typeface="Arial"/>
                          <a:ea typeface="Times New Roman"/>
                          <a:cs typeface="Times New Roman"/>
                        </a:rPr>
                        <a:t>Best Practice</a:t>
                      </a:r>
                      <a:r>
                        <a:rPr lang="en-US" sz="500" dirty="0">
                          <a:solidFill>
                            <a:srgbClr val="000000"/>
                          </a:solidFill>
                          <a:effectLst/>
                          <a:latin typeface="Arial"/>
                          <a:ea typeface="Times New Roman"/>
                          <a:cs typeface="Times New Roman"/>
                        </a:rPr>
                        <a:t>:  If this is 'your' bank, not required to report</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68">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2.579</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Mmbld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Member Identification</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9</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Creditor Bank ID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a:solidFill>
                            <a:srgbClr val="000000"/>
                          </a:solidFill>
                          <a:effectLst/>
                          <a:latin typeface="Arial"/>
                          <a:ea typeface="Times New Roman"/>
                          <a:cs typeface="Times New Roman"/>
                        </a:rPr>
                        <a:t>Best Practice</a:t>
                      </a:r>
                      <a:r>
                        <a:rPr lang="en-US" sz="500">
                          <a:solidFill>
                            <a:srgbClr val="000000"/>
                          </a:solidFill>
                          <a:effectLst/>
                          <a:latin typeface="Arial"/>
                          <a:ea typeface="Times New Roman"/>
                          <a:cs typeface="Times New Roman"/>
                        </a:rPr>
                        <a:t>:  If this is 'your' bank, not required to report</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40">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not on pacs.008</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endParaRPr lang="en-US" sz="600">
                        <a:effectLst/>
                        <a:latin typeface="Calibri"/>
                      </a:endParaRPr>
                    </a:p>
                  </a:txBody>
                  <a:tcPr marL="21878" marR="21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Member Name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Creditor Bank</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a:solidFill>
                            <a:srgbClr val="000000"/>
                          </a:solidFill>
                          <a:effectLst/>
                          <a:latin typeface="Arial"/>
                          <a:ea typeface="Times New Roman"/>
                          <a:cs typeface="Times New Roman"/>
                        </a:rPr>
                        <a:t>Note</a:t>
                      </a:r>
                      <a:r>
                        <a:rPr lang="en-US" sz="500">
                          <a:solidFill>
                            <a:srgbClr val="000000"/>
                          </a:solidFill>
                          <a:effectLst/>
                          <a:latin typeface="Arial"/>
                          <a:ea typeface="Times New Roman"/>
                          <a:cs typeface="Times New Roman"/>
                        </a:rPr>
                        <a:t>:  Some banks include the bank name, so this field provides that option to report the name associated to the ABA from Mmbld (2.579) using the bank's own Bank Table</a:t>
                      </a:r>
                      <a:endParaRPr lang="en-US" sz="600">
                        <a:effectLst/>
                        <a:latin typeface="Calibri"/>
                        <a:ea typeface="Calibri"/>
                        <a:cs typeface="Times New Roman"/>
                      </a:endParaRPr>
                    </a:p>
                    <a:p>
                      <a:pPr marL="0" marR="0">
                        <a:spcBef>
                          <a:spcPts val="0"/>
                        </a:spcBef>
                        <a:spcAft>
                          <a:spcPts val="0"/>
                        </a:spcAft>
                      </a:pPr>
                      <a:r>
                        <a:rPr lang="en-US" sz="500" u="none" strike="noStrike">
                          <a:solidFill>
                            <a:srgbClr val="000000"/>
                          </a:solidFill>
                          <a:effectLst/>
                          <a:latin typeface="Arial"/>
                          <a:ea typeface="Times New Roman"/>
                          <a:cs typeface="Times New Roman"/>
                        </a:rPr>
                        <a:t> </a:t>
                      </a:r>
                      <a:endParaRPr lang="en-US" sz="600">
                        <a:effectLst/>
                        <a:latin typeface="Calibri"/>
                        <a:ea typeface="Calibri"/>
                        <a:cs typeface="Times New Roman"/>
                      </a:endParaRPr>
                    </a:p>
                    <a:p>
                      <a:pPr marL="0" marR="0">
                        <a:spcBef>
                          <a:spcPts val="0"/>
                        </a:spcBef>
                        <a:spcAft>
                          <a:spcPts val="0"/>
                        </a:spcAft>
                      </a:pPr>
                      <a:r>
                        <a:rPr lang="en-US" sz="500" u="sng">
                          <a:solidFill>
                            <a:srgbClr val="000000"/>
                          </a:solidFill>
                          <a:effectLst/>
                          <a:latin typeface="Arial"/>
                          <a:ea typeface="Times New Roman"/>
                          <a:cs typeface="Times New Roman"/>
                        </a:rPr>
                        <a:t>Best Practice</a:t>
                      </a:r>
                      <a:r>
                        <a:rPr lang="en-US" sz="500">
                          <a:solidFill>
                            <a:srgbClr val="000000"/>
                          </a:solidFill>
                          <a:effectLst/>
                          <a:latin typeface="Arial"/>
                          <a:ea typeface="Times New Roman"/>
                          <a:cs typeface="Times New Roman"/>
                        </a:rPr>
                        <a:t>:  If this is 'your' bank, not required to report it</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09">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2.628</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PstlAdr</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Postal Address</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Creditor Address</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solidFill>
                            <a:srgbClr val="000000"/>
                          </a:solidFill>
                          <a:effectLst/>
                          <a:latin typeface="Arial"/>
                          <a:ea typeface="Times New Roman"/>
                          <a:cs typeface="Times New Roman"/>
                        </a:rPr>
                        <a:t>`</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5">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2.632</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r">
                        <a:spcBef>
                          <a:spcPts val="0"/>
                        </a:spcBef>
                        <a:spcAft>
                          <a:spcPts val="0"/>
                        </a:spcAft>
                      </a:pPr>
                      <a:r>
                        <a:rPr lang="en-US" sz="500">
                          <a:solidFill>
                            <a:srgbClr val="000000"/>
                          </a:solidFill>
                          <a:effectLst/>
                          <a:latin typeface="Arial"/>
                          <a:ea typeface="Times New Roman"/>
                          <a:cs typeface="Times New Roman"/>
                        </a:rPr>
                        <a:t>StrtNm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Street Name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O</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70</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36">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2.633</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r">
                        <a:spcBef>
                          <a:spcPts val="0"/>
                        </a:spcBef>
                        <a:spcAft>
                          <a:spcPts val="0"/>
                        </a:spcAft>
                      </a:pPr>
                      <a:r>
                        <a:rPr lang="en-US" sz="500">
                          <a:solidFill>
                            <a:srgbClr val="000000"/>
                          </a:solidFill>
                          <a:effectLst/>
                          <a:latin typeface="Arial"/>
                          <a:ea typeface="Times New Roman"/>
                          <a:cs typeface="Times New Roman"/>
                        </a:rPr>
                        <a:t>BldgNb</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Building Number</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O</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16</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5">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2.635</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r">
                        <a:spcBef>
                          <a:spcPts val="0"/>
                        </a:spcBef>
                        <a:spcAft>
                          <a:spcPts val="0"/>
                        </a:spcAft>
                      </a:pPr>
                      <a:r>
                        <a:rPr lang="en-US" sz="500">
                          <a:solidFill>
                            <a:srgbClr val="000000"/>
                          </a:solidFill>
                          <a:effectLst/>
                          <a:latin typeface="Arial"/>
                          <a:ea typeface="Times New Roman"/>
                          <a:cs typeface="Times New Roman"/>
                        </a:rPr>
                        <a:t>TwnNm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Town Name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O</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35</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5">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2.634</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r">
                        <a:spcBef>
                          <a:spcPts val="0"/>
                        </a:spcBef>
                        <a:spcAft>
                          <a:spcPts val="0"/>
                        </a:spcAft>
                      </a:pPr>
                      <a:r>
                        <a:rPr lang="en-US" sz="500">
                          <a:solidFill>
                            <a:srgbClr val="000000"/>
                          </a:solidFill>
                          <a:effectLst/>
                          <a:latin typeface="Arial"/>
                          <a:ea typeface="Times New Roman"/>
                          <a:cs typeface="Times New Roman"/>
                        </a:rPr>
                        <a:t>PstCd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Post Code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O</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16</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5">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2.637</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r">
                        <a:spcBef>
                          <a:spcPts val="0"/>
                        </a:spcBef>
                        <a:spcAft>
                          <a:spcPts val="0"/>
                        </a:spcAft>
                      </a:pPr>
                      <a:r>
                        <a:rPr lang="en-US" sz="500">
                          <a:solidFill>
                            <a:srgbClr val="000000"/>
                          </a:solidFill>
                          <a:effectLst/>
                          <a:latin typeface="Arial"/>
                          <a:ea typeface="Times New Roman"/>
                          <a:cs typeface="Times New Roman"/>
                        </a:rPr>
                        <a:t>Ctry</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Country</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O</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 </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876">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2.799</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Rmtid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Remittance Identification</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C</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35</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Remit ID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dirty="0">
                          <a:solidFill>
                            <a:srgbClr val="000000"/>
                          </a:solidFill>
                          <a:effectLst/>
                          <a:latin typeface="Arial"/>
                          <a:ea typeface="Times New Roman"/>
                          <a:cs typeface="Times New Roman"/>
                        </a:rPr>
                        <a:t>ISO Definition</a:t>
                      </a:r>
                      <a:r>
                        <a:rPr lang="en-US" sz="500" dirty="0">
                          <a:solidFill>
                            <a:srgbClr val="000000"/>
                          </a:solidFill>
                          <a:effectLst/>
                          <a:latin typeface="Arial"/>
                          <a:ea typeface="Times New Roman"/>
                          <a:cs typeface="Times New Roman"/>
                        </a:rPr>
                        <a:t>: Unique identification, as assigned by the initiating party, to unambiguously identify the remittance information sent separately from the payment instruction, such as a remittance advice.</a:t>
                      </a:r>
                      <a:endParaRPr lang="en-US" sz="600" dirty="0">
                        <a:effectLst/>
                        <a:latin typeface="Calibri"/>
                        <a:ea typeface="Calibri"/>
                        <a:cs typeface="Times New Roman"/>
                      </a:endParaRPr>
                    </a:p>
                    <a:p>
                      <a:pPr marL="0" marR="0">
                        <a:spcBef>
                          <a:spcPts val="0"/>
                        </a:spcBef>
                        <a:spcAft>
                          <a:spcPts val="0"/>
                        </a:spcAft>
                      </a:pPr>
                      <a:r>
                        <a:rPr lang="en-US" sz="500" dirty="0">
                          <a:solidFill>
                            <a:srgbClr val="000000"/>
                          </a:solidFill>
                          <a:effectLst/>
                          <a:latin typeface="Arial"/>
                          <a:ea typeface="Times New Roman"/>
                          <a:cs typeface="Times New Roman"/>
                        </a:rPr>
                        <a:t> </a:t>
                      </a:r>
                      <a:endParaRPr lang="en-US" sz="600" dirty="0">
                        <a:effectLst/>
                        <a:latin typeface="Calibri"/>
                        <a:ea typeface="Calibri"/>
                        <a:cs typeface="Times New Roman"/>
                      </a:endParaRPr>
                    </a:p>
                    <a:p>
                      <a:pPr marL="0" marR="0">
                        <a:spcBef>
                          <a:spcPts val="0"/>
                        </a:spcBef>
                        <a:spcAft>
                          <a:spcPts val="0"/>
                        </a:spcAft>
                      </a:pPr>
                      <a:r>
                        <a:rPr lang="en-US" sz="500" dirty="0">
                          <a:solidFill>
                            <a:srgbClr val="000000"/>
                          </a:solidFill>
                          <a:effectLst/>
                          <a:latin typeface="Arial"/>
                          <a:ea typeface="Times New Roman"/>
                          <a:cs typeface="Times New Roman"/>
                        </a:rPr>
                        <a:t>NOTE: Remittance is Optional and may conform to a bank's policy on ACH Addenda and/or Wire ERI</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609">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2.801</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Mtd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Method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C/M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4</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Remit Method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dirty="0">
                          <a:solidFill>
                            <a:srgbClr val="000000"/>
                          </a:solidFill>
                          <a:effectLst/>
                          <a:latin typeface="Arial"/>
                          <a:ea typeface="Times New Roman"/>
                          <a:cs typeface="Times New Roman"/>
                        </a:rPr>
                        <a:t>ISO Definition</a:t>
                      </a:r>
                      <a:r>
                        <a:rPr lang="en-US" sz="500" dirty="0">
                          <a:solidFill>
                            <a:srgbClr val="000000"/>
                          </a:solidFill>
                          <a:effectLst/>
                          <a:latin typeface="Arial"/>
                          <a:ea typeface="Times New Roman"/>
                          <a:cs typeface="Times New Roman"/>
                        </a:rPr>
                        <a:t>: Method used to deliver the remittance advice information.</a:t>
                      </a:r>
                      <a:endParaRPr lang="en-US" sz="600" dirty="0">
                        <a:effectLst/>
                        <a:latin typeface="Calibri"/>
                        <a:ea typeface="Calibri"/>
                        <a:cs typeface="Times New Roman"/>
                      </a:endParaRPr>
                    </a:p>
                    <a:p>
                      <a:pPr marL="0" marR="0">
                        <a:spcBef>
                          <a:spcPts val="0"/>
                        </a:spcBef>
                        <a:spcAft>
                          <a:spcPts val="0"/>
                        </a:spcAft>
                      </a:pPr>
                      <a:r>
                        <a:rPr lang="en-US" sz="500" dirty="0">
                          <a:solidFill>
                            <a:srgbClr val="000000"/>
                          </a:solidFill>
                          <a:effectLst/>
                          <a:latin typeface="Arial"/>
                          <a:ea typeface="Times New Roman"/>
                          <a:cs typeface="Times New Roman"/>
                        </a:rPr>
                        <a:t> </a:t>
                      </a:r>
                      <a:endParaRPr lang="en-US" sz="600" dirty="0">
                        <a:effectLst/>
                        <a:latin typeface="Calibri"/>
                        <a:ea typeface="Calibri"/>
                        <a:cs typeface="Times New Roman"/>
                      </a:endParaRPr>
                    </a:p>
                    <a:p>
                      <a:pPr marL="0" marR="0">
                        <a:spcBef>
                          <a:spcPts val="0"/>
                        </a:spcBef>
                        <a:spcAft>
                          <a:spcPts val="0"/>
                        </a:spcAft>
                      </a:pPr>
                      <a:r>
                        <a:rPr lang="en-US" sz="500" dirty="0">
                          <a:solidFill>
                            <a:srgbClr val="000000"/>
                          </a:solidFill>
                          <a:effectLst/>
                          <a:latin typeface="Arial"/>
                          <a:ea typeface="Times New Roman"/>
                          <a:cs typeface="Times New Roman"/>
                        </a:rPr>
                        <a:t>Value informs whether the Electronic Address is EMAIL or URID (Uniform Resource Identifier) e.g., URLs, email addresses, and ftp sites.</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36">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2.802</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ElctrncAdr</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Electronic Address</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C/M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2048</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Remit Address</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dirty="0">
                          <a:solidFill>
                            <a:srgbClr val="000000"/>
                          </a:solidFill>
                          <a:effectLst/>
                          <a:latin typeface="Arial"/>
                          <a:ea typeface="Times New Roman"/>
                          <a:cs typeface="Times New Roman"/>
                        </a:rPr>
                        <a:t>ISO Definition</a:t>
                      </a:r>
                      <a:r>
                        <a:rPr lang="en-US" sz="500" dirty="0">
                          <a:solidFill>
                            <a:srgbClr val="000000"/>
                          </a:solidFill>
                          <a:effectLst/>
                          <a:latin typeface="Arial"/>
                          <a:ea typeface="Times New Roman"/>
                          <a:cs typeface="Times New Roman"/>
                        </a:rPr>
                        <a:t>: Electronic address to which an agent is to send the remittance information.</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73">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2.817</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Ustrd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Unstructured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O</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140</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Remit Ustrd</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dirty="0">
                          <a:solidFill>
                            <a:srgbClr val="000000"/>
                          </a:solidFill>
                          <a:effectLst/>
                          <a:latin typeface="Arial"/>
                          <a:ea typeface="Times New Roman"/>
                          <a:cs typeface="Times New Roman"/>
                        </a:rPr>
                        <a:t>ISO Definition</a:t>
                      </a:r>
                      <a:r>
                        <a:rPr lang="en-US" sz="500" dirty="0">
                          <a:solidFill>
                            <a:srgbClr val="000000"/>
                          </a:solidFill>
                          <a:effectLst/>
                          <a:latin typeface="Arial"/>
                          <a:ea typeface="Times New Roman"/>
                          <a:cs typeface="Times New Roman"/>
                        </a:rPr>
                        <a:t>: Information supplied to enable the matching/reconciliation of an entry with the items that the payment is intended to settle, such as commercial invoices in an accounts' receivable system, in an unstructured form.</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73">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2.825</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Nb</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Number</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C/M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35</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Remit Nb</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dirty="0">
                          <a:solidFill>
                            <a:srgbClr val="000000"/>
                          </a:solidFill>
                          <a:effectLst/>
                          <a:latin typeface="Arial"/>
                          <a:ea typeface="Times New Roman"/>
                          <a:cs typeface="Times New Roman"/>
                        </a:rPr>
                        <a:t>ISO Definition</a:t>
                      </a:r>
                      <a:r>
                        <a:rPr lang="en-US" sz="500" dirty="0">
                          <a:solidFill>
                            <a:srgbClr val="000000"/>
                          </a:solidFill>
                          <a:effectLst/>
                          <a:latin typeface="Arial"/>
                          <a:ea typeface="Times New Roman"/>
                          <a:cs typeface="Times New Roman"/>
                        </a:rPr>
                        <a:t>: Unique and unambiguous identification of the referred document.</a:t>
                      </a:r>
                      <a:endParaRPr lang="en-US" sz="600" dirty="0">
                        <a:effectLst/>
                        <a:latin typeface="Calibri"/>
                        <a:ea typeface="Calibri"/>
                        <a:cs typeface="Times New Roman"/>
                      </a:endParaRPr>
                    </a:p>
                    <a:p>
                      <a:pPr marL="0" marR="0">
                        <a:spcBef>
                          <a:spcPts val="0"/>
                        </a:spcBef>
                        <a:spcAft>
                          <a:spcPts val="0"/>
                        </a:spcAft>
                      </a:pPr>
                      <a:r>
                        <a:rPr lang="en-US" sz="500" dirty="0">
                          <a:solidFill>
                            <a:srgbClr val="000000"/>
                          </a:solidFill>
                          <a:effectLst/>
                          <a:latin typeface="Arial"/>
                          <a:ea typeface="Times New Roman"/>
                          <a:cs typeface="Times New Roman"/>
                        </a:rPr>
                        <a:t> </a:t>
                      </a:r>
                      <a:endParaRPr lang="en-US" sz="600" dirty="0">
                        <a:effectLst/>
                        <a:latin typeface="Calibri"/>
                        <a:ea typeface="Calibri"/>
                        <a:cs typeface="Times New Roman"/>
                      </a:endParaRPr>
                    </a:p>
                    <a:p>
                      <a:pPr marL="0" marR="0">
                        <a:spcBef>
                          <a:spcPts val="0"/>
                        </a:spcBef>
                        <a:spcAft>
                          <a:spcPts val="0"/>
                        </a:spcAft>
                      </a:pPr>
                      <a:r>
                        <a:rPr lang="en-US" sz="500" dirty="0">
                          <a:solidFill>
                            <a:srgbClr val="000000"/>
                          </a:solidFill>
                          <a:effectLst/>
                          <a:latin typeface="Arial"/>
                          <a:ea typeface="Times New Roman"/>
                          <a:cs typeface="Times New Roman"/>
                        </a:rPr>
                        <a:t>This is the </a:t>
                      </a:r>
                      <a:r>
                        <a:rPr lang="en-US" sz="500" dirty="0" err="1">
                          <a:solidFill>
                            <a:srgbClr val="000000"/>
                          </a:solidFill>
                          <a:effectLst/>
                          <a:latin typeface="Arial"/>
                          <a:ea typeface="Times New Roman"/>
                          <a:cs typeface="Times New Roman"/>
                        </a:rPr>
                        <a:t>Instrid</a:t>
                      </a:r>
                      <a:r>
                        <a:rPr lang="en-US" sz="500" dirty="0">
                          <a:solidFill>
                            <a:srgbClr val="000000"/>
                          </a:solidFill>
                          <a:effectLst/>
                          <a:latin typeface="Arial"/>
                          <a:ea typeface="Times New Roman"/>
                          <a:cs typeface="Times New Roman"/>
                        </a:rPr>
                        <a:t> (2.2) of the original payment</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83">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2.826</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RltdDt</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Related Date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C/M</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500">
                          <a:solidFill>
                            <a:srgbClr val="000000"/>
                          </a:solidFill>
                          <a:effectLst/>
                          <a:latin typeface="Arial"/>
                          <a:ea typeface="Times New Roman"/>
                          <a:cs typeface="Times New Roman"/>
                        </a:rPr>
                        <a:t>10</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a:solidFill>
                            <a:srgbClr val="000000"/>
                          </a:solidFill>
                          <a:effectLst/>
                          <a:latin typeface="Arial"/>
                          <a:ea typeface="Times New Roman"/>
                          <a:cs typeface="Times New Roman"/>
                        </a:rPr>
                        <a:t>Remit Related Date</a:t>
                      </a:r>
                      <a:endParaRPr lang="en-US" sz="60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u="sng" dirty="0">
                          <a:solidFill>
                            <a:srgbClr val="000000"/>
                          </a:solidFill>
                          <a:effectLst/>
                          <a:latin typeface="Arial"/>
                          <a:ea typeface="Times New Roman"/>
                          <a:cs typeface="Times New Roman"/>
                        </a:rPr>
                        <a:t>ISO Definition</a:t>
                      </a:r>
                      <a:r>
                        <a:rPr lang="en-US" sz="500" dirty="0">
                          <a:solidFill>
                            <a:srgbClr val="000000"/>
                          </a:solidFill>
                          <a:effectLst/>
                          <a:latin typeface="Arial"/>
                          <a:ea typeface="Times New Roman"/>
                          <a:cs typeface="Times New Roman"/>
                        </a:rPr>
                        <a:t>: Date associated with the referred document. </a:t>
                      </a:r>
                      <a:endParaRPr lang="en-US" sz="600" dirty="0">
                        <a:effectLst/>
                        <a:latin typeface="Calibri"/>
                        <a:ea typeface="Calibri"/>
                        <a:cs typeface="Times New Roman"/>
                      </a:endParaRPr>
                    </a:p>
                    <a:p>
                      <a:pPr marL="0" marR="0">
                        <a:spcBef>
                          <a:spcPts val="0"/>
                        </a:spcBef>
                        <a:spcAft>
                          <a:spcPts val="0"/>
                        </a:spcAft>
                      </a:pPr>
                      <a:r>
                        <a:rPr lang="en-US" sz="500" dirty="0">
                          <a:solidFill>
                            <a:srgbClr val="000000"/>
                          </a:solidFill>
                          <a:effectLst/>
                          <a:latin typeface="Arial"/>
                          <a:ea typeface="Times New Roman"/>
                          <a:cs typeface="Times New Roman"/>
                        </a:rPr>
                        <a:t> </a:t>
                      </a:r>
                      <a:endParaRPr lang="en-US" sz="600" dirty="0">
                        <a:effectLst/>
                        <a:latin typeface="Calibri"/>
                        <a:ea typeface="Calibri"/>
                        <a:cs typeface="Times New Roman"/>
                      </a:endParaRPr>
                    </a:p>
                    <a:p>
                      <a:pPr marL="0" marR="0">
                        <a:spcBef>
                          <a:spcPts val="0"/>
                        </a:spcBef>
                        <a:spcAft>
                          <a:spcPts val="0"/>
                        </a:spcAft>
                      </a:pPr>
                      <a:r>
                        <a:rPr lang="en-US" sz="500" dirty="0">
                          <a:solidFill>
                            <a:srgbClr val="000000"/>
                          </a:solidFill>
                          <a:effectLst/>
                          <a:latin typeface="Arial"/>
                          <a:ea typeface="Times New Roman"/>
                          <a:cs typeface="Times New Roman"/>
                        </a:rPr>
                        <a:t>This is the date of the original payment.</a:t>
                      </a:r>
                      <a:endParaRPr lang="en-US" sz="600" dirty="0">
                        <a:effectLst/>
                        <a:latin typeface="Calibri"/>
                        <a:ea typeface="Calibri"/>
                        <a:cs typeface="Times New Roman"/>
                      </a:endParaRPr>
                    </a:p>
                  </a:txBody>
                  <a:tcPr marL="21878" marR="21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739259" y="1241042"/>
            <a:ext cx="2492080" cy="3046988"/>
          </a:xfrm>
          <a:prstGeom prst="rect">
            <a:avLst/>
          </a:prstGeom>
        </p:spPr>
        <p:txBody>
          <a:bodyPr wrap="square">
            <a:spAutoFit/>
          </a:bodyPr>
          <a:lstStyle/>
          <a:p>
            <a:r>
              <a:rPr lang="en-US" sz="800" b="1" dirty="0">
                <a:solidFill>
                  <a:schemeClr val="accent6">
                    <a:lumMod val="75000"/>
                  </a:schemeClr>
                </a:solidFill>
              </a:rPr>
              <a:t>The fields from ISO pacs.008 were analyzed and these elements were determined to best represent core information reporting on BTRS.</a:t>
            </a:r>
          </a:p>
          <a:p>
            <a:pPr marL="171450" indent="-171450">
              <a:buFont typeface="Arial" panose="020B0604020202020204" pitchFamily="34" charset="0"/>
              <a:buChar char="•"/>
            </a:pPr>
            <a:endParaRPr lang="en-US" sz="800" b="1" dirty="0">
              <a:solidFill>
                <a:schemeClr val="accent6">
                  <a:lumMod val="75000"/>
                </a:schemeClr>
              </a:solidFill>
            </a:endParaRPr>
          </a:p>
          <a:p>
            <a:pPr marL="171450" indent="-171450">
              <a:buFont typeface="Arial" panose="020B0604020202020204" pitchFamily="34" charset="0"/>
              <a:buChar char="•"/>
            </a:pPr>
            <a:r>
              <a:rPr lang="en-US" sz="800" dirty="0"/>
              <a:t>Reference</a:t>
            </a:r>
          </a:p>
          <a:p>
            <a:pPr marL="171450" indent="-171450">
              <a:buFont typeface="Arial" panose="020B0604020202020204" pitchFamily="34" charset="0"/>
              <a:buChar char="•"/>
            </a:pPr>
            <a:r>
              <a:rPr lang="en-US" sz="800" dirty="0"/>
              <a:t>Debtor</a:t>
            </a:r>
          </a:p>
          <a:p>
            <a:pPr marL="171450" indent="-171450">
              <a:buFont typeface="Arial" panose="020B0604020202020204" pitchFamily="34" charset="0"/>
              <a:buChar char="•"/>
            </a:pPr>
            <a:r>
              <a:rPr lang="en-US" sz="800" dirty="0"/>
              <a:t>Creditor</a:t>
            </a:r>
          </a:p>
          <a:p>
            <a:pPr marL="171450" indent="-171450">
              <a:buFont typeface="Arial" panose="020B0604020202020204" pitchFamily="34" charset="0"/>
              <a:buChar char="•"/>
            </a:pPr>
            <a:r>
              <a:rPr lang="en-US" sz="800" dirty="0"/>
              <a:t>Remittance</a:t>
            </a:r>
          </a:p>
          <a:p>
            <a:endParaRPr lang="en-US" sz="800" b="1" dirty="0" smtClean="0">
              <a:solidFill>
                <a:schemeClr val="accent6">
                  <a:lumMod val="75000"/>
                </a:schemeClr>
              </a:solidFill>
            </a:endParaRPr>
          </a:p>
          <a:p>
            <a:endParaRPr lang="en-US" sz="800" b="1" dirty="0">
              <a:solidFill>
                <a:schemeClr val="accent6">
                  <a:lumMod val="75000"/>
                </a:schemeClr>
              </a:solidFill>
            </a:endParaRPr>
          </a:p>
          <a:p>
            <a:r>
              <a:rPr lang="en-US" sz="800" b="1" dirty="0" smtClean="0">
                <a:solidFill>
                  <a:schemeClr val="accent6">
                    <a:lumMod val="75000"/>
                  </a:schemeClr>
                </a:solidFill>
              </a:rPr>
              <a:t>This </a:t>
            </a:r>
            <a:r>
              <a:rPr lang="en-US" sz="800" b="1" dirty="0">
                <a:solidFill>
                  <a:schemeClr val="accent6">
                    <a:lumMod val="75000"/>
                  </a:schemeClr>
                </a:solidFill>
              </a:rPr>
              <a:t>provides payment lifecycle mapping from Payment to Reporting. </a:t>
            </a:r>
            <a:endParaRPr lang="en-US" sz="800" b="1" dirty="0" smtClean="0">
              <a:solidFill>
                <a:schemeClr val="accent6">
                  <a:lumMod val="75000"/>
                </a:schemeClr>
              </a:solidFill>
            </a:endParaRPr>
          </a:p>
          <a:p>
            <a:endParaRPr lang="en-US" sz="800" b="1" dirty="0">
              <a:solidFill>
                <a:schemeClr val="accent6">
                  <a:lumMod val="75000"/>
                </a:schemeClr>
              </a:solidFill>
            </a:endParaRPr>
          </a:p>
          <a:p>
            <a:r>
              <a:rPr lang="en-US" sz="800" b="1" dirty="0" smtClean="0">
                <a:solidFill>
                  <a:schemeClr val="accent6">
                    <a:lumMod val="75000"/>
                  </a:schemeClr>
                </a:solidFill>
              </a:rPr>
              <a:t>It </a:t>
            </a:r>
            <a:r>
              <a:rPr lang="en-US" sz="800" b="1" dirty="0">
                <a:solidFill>
                  <a:schemeClr val="accent6">
                    <a:lumMod val="75000"/>
                  </a:schemeClr>
                </a:solidFill>
              </a:rPr>
              <a:t>will aid you in extracting core information from the RTP that is standard in reporting and reconcilement processes.  </a:t>
            </a:r>
            <a:endParaRPr lang="en-US" sz="800" b="1" dirty="0" smtClean="0">
              <a:solidFill>
                <a:schemeClr val="accent6">
                  <a:lumMod val="75000"/>
                </a:schemeClr>
              </a:solidFill>
            </a:endParaRPr>
          </a:p>
          <a:p>
            <a:endParaRPr lang="en-US" sz="800" b="1" dirty="0">
              <a:solidFill>
                <a:schemeClr val="accent6">
                  <a:lumMod val="75000"/>
                </a:schemeClr>
              </a:solidFill>
            </a:endParaRPr>
          </a:p>
          <a:p>
            <a:r>
              <a:rPr lang="en-US" sz="800" b="1" dirty="0" smtClean="0">
                <a:solidFill>
                  <a:schemeClr val="accent6">
                    <a:lumMod val="75000"/>
                  </a:schemeClr>
                </a:solidFill>
              </a:rPr>
              <a:t>Each </a:t>
            </a:r>
            <a:r>
              <a:rPr lang="en-US" sz="800" b="1" dirty="0">
                <a:solidFill>
                  <a:schemeClr val="accent6">
                    <a:lumMod val="75000"/>
                  </a:schemeClr>
                </a:solidFill>
              </a:rPr>
              <a:t>financial institution and treasury workstation provider is encouraged to follow these best practices, but it is understood that adhering to existing conventions provides consistency which users also value – so, there may be some variation</a:t>
            </a:r>
            <a:endParaRPr lang="en-US" sz="800" b="1" dirty="0" smtClean="0">
              <a:solidFill>
                <a:schemeClr val="accent6">
                  <a:lumMod val="75000"/>
                </a:schemeClr>
              </a:solidFill>
            </a:endParaRPr>
          </a:p>
          <a:p>
            <a:endParaRPr lang="en-US" sz="800" b="1" dirty="0">
              <a:solidFill>
                <a:schemeClr val="accent6">
                  <a:lumMod val="75000"/>
                </a:schemeClr>
              </a:solidFill>
            </a:endParaRPr>
          </a:p>
        </p:txBody>
      </p:sp>
    </p:spTree>
    <p:extLst>
      <p:ext uri="{BB962C8B-B14F-4D97-AF65-F5344CB8AC3E}">
        <p14:creationId xmlns:p14="http://schemas.microsoft.com/office/powerpoint/2010/main" xmlns="" val="3638232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501584" y="469333"/>
            <a:ext cx="7391658" cy="295443"/>
          </a:xfrm>
          <a:prstGeom prst="rect">
            <a:avLst/>
          </a:prstGeom>
          <a:noFill/>
          <a:ln w="9525">
            <a:noFill/>
            <a:miter lim="800000"/>
            <a:headEnd/>
            <a:tailEnd/>
          </a:ln>
        </p:spPr>
        <p:txBody>
          <a:bodyPr wrap="square" lIns="91418" tIns="45709" rIns="91418" bIns="45709">
            <a:spAutoFit/>
          </a:bodyPr>
          <a:lstStyle/>
          <a:p>
            <a:pPr marL="1425" lvl="1" defTabSz="914608">
              <a:lnSpc>
                <a:spcPct val="110000"/>
              </a:lnSpc>
              <a:spcBef>
                <a:spcPts val="1077"/>
              </a:spcBef>
              <a:buClr>
                <a:srgbClr val="7397BC"/>
              </a:buClr>
              <a:buSzPct val="92000"/>
              <a:defRPr/>
            </a:pPr>
            <a:r>
              <a:rPr lang="en-US" sz="1200" dirty="0"/>
              <a:t>Final - Key </a:t>
            </a:r>
            <a:r>
              <a:rPr lang="en-US" sz="1200" dirty="0" smtClean="0"/>
              <a:t>Information Reporting Format on BTRS or BAI2</a:t>
            </a:r>
            <a:endParaRPr lang="en-US" sz="1100" dirty="0">
              <a:solidFill>
                <a:srgbClr val="000000"/>
              </a:solidFill>
              <a:latin typeface="+mn-lt"/>
              <a:cs typeface="Arial" pitchFamily="34" charset="0"/>
            </a:endParaRPr>
          </a:p>
        </p:txBody>
      </p:sp>
      <p:sp>
        <p:nvSpPr>
          <p:cNvPr id="4" name="Rectangle 2"/>
          <p:cNvSpPr>
            <a:spLocks noGrp="1" noChangeArrowheads="1"/>
          </p:cNvSpPr>
          <p:nvPr>
            <p:ph type="title"/>
          </p:nvPr>
        </p:nvSpPr>
        <p:spPr>
          <a:xfrm>
            <a:off x="2458056" y="53126"/>
            <a:ext cx="7478713" cy="539750"/>
          </a:xfrm>
        </p:spPr>
        <p:txBody>
          <a:bodyPr/>
          <a:lstStyle/>
          <a:p>
            <a:pPr>
              <a:defRPr/>
            </a:pPr>
            <a:r>
              <a:rPr lang="en-US" sz="2400" dirty="0" smtClean="0">
                <a:latin typeface="+mn-lt"/>
              </a:rPr>
              <a:t>BTRS </a:t>
            </a:r>
            <a:r>
              <a:rPr lang="en-US" sz="2400" dirty="0">
                <a:latin typeface="+mn-lt"/>
              </a:rPr>
              <a:t>Approach for Transaction Text (Record 88)</a:t>
            </a:r>
          </a:p>
        </p:txBody>
      </p:sp>
      <p:sp>
        <p:nvSpPr>
          <p:cNvPr id="7" name="Slide Number Placeholder 3"/>
          <p:cNvSpPr>
            <a:spLocks noGrp="1"/>
          </p:cNvSpPr>
          <p:nvPr>
            <p:ph type="sldNum" sz="quarter" idx="12"/>
          </p:nvPr>
        </p:nvSpPr>
        <p:spPr bwMode="auto">
          <a:xfrm>
            <a:off x="11550650" y="6069013"/>
            <a:ext cx="554038" cy="365125"/>
          </a:xfrm>
          <a:ln>
            <a:miter lim="800000"/>
            <a:headEnd/>
            <a:tailEnd/>
          </a:ln>
        </p:spPr>
        <p:txBody>
          <a:bodyPr wrap="square" numCol="1" anchorCtr="0" compatLnSpc="1">
            <a:prstTxWarp prst="textNoShape">
              <a:avLst/>
            </a:prstTxWarp>
          </a:bodyPr>
          <a:lstStyle/>
          <a:p>
            <a:pPr>
              <a:defRPr/>
            </a:pPr>
            <a:fld id="{5A9D6A0C-2634-401E-8DFD-73BC0589AF52}" type="slidenum">
              <a:rPr lang="en-US" sz="1400" smtClean="0"/>
              <a:pPr>
                <a:defRPr/>
              </a:pPr>
              <a:t>11</a:t>
            </a:fld>
            <a:endParaRPr lang="en-US" dirty="0" smtClean="0"/>
          </a:p>
        </p:txBody>
      </p:sp>
      <p:sp>
        <p:nvSpPr>
          <p:cNvPr id="8"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sp>
        <p:nvSpPr>
          <p:cNvPr id="2" name="Rectangle 1"/>
          <p:cNvSpPr/>
          <p:nvPr/>
        </p:nvSpPr>
        <p:spPr>
          <a:xfrm>
            <a:off x="724883" y="1241714"/>
            <a:ext cx="4101499" cy="1446550"/>
          </a:xfrm>
          <a:prstGeom prst="rect">
            <a:avLst/>
          </a:prstGeom>
        </p:spPr>
        <p:txBody>
          <a:bodyPr wrap="square">
            <a:spAutoFit/>
          </a:bodyPr>
          <a:lstStyle/>
          <a:p>
            <a:r>
              <a:rPr lang="en-US" sz="800" b="1" dirty="0" smtClean="0">
                <a:solidFill>
                  <a:schemeClr val="accent6">
                    <a:lumMod val="75000"/>
                  </a:schemeClr>
                </a:solidFill>
              </a:rPr>
              <a:t>The </a:t>
            </a:r>
            <a:r>
              <a:rPr lang="en-US" sz="800" b="1" dirty="0">
                <a:solidFill>
                  <a:schemeClr val="accent6">
                    <a:lumMod val="75000"/>
                  </a:schemeClr>
                </a:solidFill>
              </a:rPr>
              <a:t>new format includes Debtor, Creditor, and Remittance information from the originating party.  </a:t>
            </a:r>
            <a:endParaRPr lang="en-US" sz="800" b="1" dirty="0" smtClean="0">
              <a:solidFill>
                <a:schemeClr val="accent6">
                  <a:lumMod val="75000"/>
                </a:schemeClr>
              </a:solidFill>
            </a:endParaRPr>
          </a:p>
          <a:p>
            <a:endParaRPr lang="en-US" sz="800" b="1" dirty="0">
              <a:solidFill>
                <a:schemeClr val="accent6">
                  <a:lumMod val="75000"/>
                </a:schemeClr>
              </a:solidFill>
            </a:endParaRPr>
          </a:p>
          <a:p>
            <a:r>
              <a:rPr lang="en-US" sz="800" b="1" dirty="0" smtClean="0">
                <a:solidFill>
                  <a:schemeClr val="accent6">
                    <a:lumMod val="75000"/>
                  </a:schemeClr>
                </a:solidFill>
              </a:rPr>
              <a:t>Since </a:t>
            </a:r>
            <a:r>
              <a:rPr lang="en-US" sz="800" b="1" dirty="0">
                <a:solidFill>
                  <a:schemeClr val="accent6">
                    <a:lumMod val="75000"/>
                  </a:schemeClr>
                </a:solidFill>
              </a:rPr>
              <a:t>this information travels with the payment through the clearing system between banks, it becomes directly available to Information Reporting platforms.  </a:t>
            </a:r>
            <a:endParaRPr lang="en-US" sz="800" b="1" dirty="0" smtClean="0">
              <a:solidFill>
                <a:schemeClr val="accent6">
                  <a:lumMod val="75000"/>
                </a:schemeClr>
              </a:solidFill>
            </a:endParaRPr>
          </a:p>
          <a:p>
            <a:endParaRPr lang="en-US" sz="800" b="1" dirty="0">
              <a:solidFill>
                <a:schemeClr val="accent6">
                  <a:lumMod val="75000"/>
                </a:schemeClr>
              </a:solidFill>
            </a:endParaRPr>
          </a:p>
          <a:p>
            <a:r>
              <a:rPr lang="en-US" sz="800" b="1" dirty="0" smtClean="0">
                <a:solidFill>
                  <a:schemeClr val="accent6">
                    <a:lumMod val="75000"/>
                  </a:schemeClr>
                </a:solidFill>
              </a:rPr>
              <a:t>The </a:t>
            </a:r>
            <a:r>
              <a:rPr lang="en-US" sz="800" b="1" dirty="0">
                <a:solidFill>
                  <a:schemeClr val="accent6">
                    <a:lumMod val="75000"/>
                  </a:schemeClr>
                </a:solidFill>
              </a:rPr>
              <a:t>goal of publishing this standard is to help prevent variations that may arise between financial institutions that companies with multiple bank relationships would otherwise need to normalize themselves. </a:t>
            </a:r>
            <a:endParaRPr lang="en-US" sz="800" b="1" dirty="0" smtClean="0">
              <a:solidFill>
                <a:schemeClr val="accent6">
                  <a:lumMod val="75000"/>
                </a:schemeClr>
              </a:solidFill>
            </a:endParaRPr>
          </a:p>
          <a:p>
            <a:endParaRPr lang="en-US" sz="800" b="1" dirty="0">
              <a:solidFill>
                <a:schemeClr val="accent6">
                  <a:lumMod val="75000"/>
                </a:schemeClr>
              </a:solidFill>
            </a:endParaRPr>
          </a:p>
          <a:p>
            <a:r>
              <a:rPr lang="en-US" sz="800" b="1" dirty="0" smtClean="0">
                <a:solidFill>
                  <a:schemeClr val="accent6">
                    <a:lumMod val="75000"/>
                  </a:schemeClr>
                </a:solidFill>
              </a:rPr>
              <a:t>So</a:t>
            </a:r>
            <a:r>
              <a:rPr lang="en-US" sz="800" b="1" dirty="0">
                <a:solidFill>
                  <a:schemeClr val="accent6">
                    <a:lumMod val="75000"/>
                  </a:schemeClr>
                </a:solidFill>
              </a:rPr>
              <a:t>, implementing this format accomplishes this goal.</a:t>
            </a:r>
            <a:endParaRPr lang="en-US" sz="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7362" y="1241715"/>
            <a:ext cx="6306030" cy="31240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00585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506663" y="180975"/>
            <a:ext cx="7921625" cy="865188"/>
          </a:xfrm>
        </p:spPr>
        <p:txBody>
          <a:bodyPr/>
          <a:lstStyle/>
          <a:p>
            <a:pPr eaLnBrk="1" fontAlgn="auto" hangingPunct="1">
              <a:spcAft>
                <a:spcPts val="0"/>
              </a:spcAft>
              <a:defRPr/>
            </a:pPr>
            <a:r>
              <a:rPr lang="en-US" sz="2400" dirty="0" smtClean="0">
                <a:latin typeface="+mn-lt"/>
              </a:rPr>
              <a:t>Project Steps</a:t>
            </a:r>
            <a:endParaRPr lang="en-US" sz="1800" dirty="0">
              <a:latin typeface="+mn-lt"/>
            </a:endParaRPr>
          </a:p>
        </p:txBody>
      </p:sp>
      <p:sp>
        <p:nvSpPr>
          <p:cNvPr id="9" name="Slide Number Placeholder 3"/>
          <p:cNvSpPr>
            <a:spLocks noGrp="1"/>
          </p:cNvSpPr>
          <p:nvPr>
            <p:ph type="sldNum" sz="quarter" idx="12"/>
          </p:nvPr>
        </p:nvSpPr>
        <p:spPr bwMode="auto">
          <a:xfrm>
            <a:off x="11515725" y="6103938"/>
            <a:ext cx="552450" cy="365125"/>
          </a:xfrm>
          <a:ln>
            <a:miter lim="800000"/>
            <a:headEnd/>
            <a:tailEnd/>
          </a:ln>
        </p:spPr>
        <p:txBody>
          <a:bodyPr wrap="square" numCol="1" anchorCtr="0" compatLnSpc="1">
            <a:prstTxWarp prst="textNoShape">
              <a:avLst/>
            </a:prstTxWarp>
          </a:bodyPr>
          <a:lstStyle/>
          <a:p>
            <a:pPr>
              <a:defRPr/>
            </a:pPr>
            <a:fld id="{6ABF734E-33C6-4395-85EC-BE410FAA8DB2}" type="slidenum">
              <a:rPr lang="en-US" sz="1400" smtClean="0"/>
              <a:pPr>
                <a:defRPr/>
              </a:pPr>
              <a:t>12</a:t>
            </a:fld>
            <a:endParaRPr lang="en-US" dirty="0" smtClean="0"/>
          </a:p>
        </p:txBody>
      </p:sp>
      <p:sp>
        <p:nvSpPr>
          <p:cNvPr id="10" name="Rectangle 3"/>
          <p:cNvSpPr txBox="1">
            <a:spLocks noChangeArrowheads="1"/>
          </p:cNvSpPr>
          <p:nvPr/>
        </p:nvSpPr>
        <p:spPr bwMode="auto">
          <a:xfrm>
            <a:off x="700087" y="1271588"/>
            <a:ext cx="10719280" cy="3970306"/>
          </a:xfrm>
          <a:prstGeom prst="rect">
            <a:avLst/>
          </a:prstGeom>
          <a:noFill/>
          <a:ln w="9525">
            <a:noFill/>
            <a:miter lim="800000"/>
            <a:headEnd/>
            <a:tailEnd/>
          </a:ln>
        </p:spPr>
        <p:txBody>
          <a:bodyPr wrap="square" lIns="91429" tIns="45714" rIns="91429" bIns="45714">
            <a:spAutoFit/>
          </a:bodyPr>
          <a:lstStyle/>
          <a:p>
            <a:r>
              <a:rPr lang="en-US" sz="1400" u="sng" dirty="0" smtClean="0"/>
              <a:t>X9 Approval Process </a:t>
            </a:r>
            <a:r>
              <a:rPr lang="en-US" sz="1400" u="sng" dirty="0" smtClean="0">
                <a:solidFill>
                  <a:srgbClr val="FF0000"/>
                </a:solidFill>
              </a:rPr>
              <a:t>COMPLETE</a:t>
            </a:r>
            <a:r>
              <a:rPr lang="en-US" sz="1400" dirty="0" smtClean="0"/>
              <a:t>:</a:t>
            </a:r>
          </a:p>
          <a:p>
            <a:pPr marL="285750" indent="-285750">
              <a:buFont typeface="Arial" panose="020B0604020202020204" pitchFamily="34" charset="0"/>
              <a:buChar char="•"/>
            </a:pPr>
            <a:r>
              <a:rPr lang="en-US" sz="1400" dirty="0" smtClean="0"/>
              <a:t>ASC X9C1-1 Committee Approval (that is us!)</a:t>
            </a:r>
          </a:p>
          <a:p>
            <a:pPr marL="285750" indent="-285750">
              <a:buFont typeface="Arial" panose="020B0604020202020204" pitchFamily="34" charset="0"/>
              <a:buChar char="•"/>
            </a:pPr>
            <a:r>
              <a:rPr lang="en-US" sz="1400" dirty="0" smtClean="0"/>
              <a:t>X9 Approval</a:t>
            </a:r>
          </a:p>
          <a:p>
            <a:pPr marL="285750" indent="-285750">
              <a:buFont typeface="Arial" panose="020B0604020202020204" pitchFamily="34" charset="0"/>
              <a:buChar char="•"/>
            </a:pPr>
            <a:r>
              <a:rPr lang="en-US" sz="1400" dirty="0" smtClean="0"/>
              <a:t>ANSI Approval</a:t>
            </a:r>
          </a:p>
          <a:p>
            <a:endParaRPr lang="en-US" sz="1400" dirty="0" smtClean="0"/>
          </a:p>
          <a:p>
            <a:endParaRPr lang="en-US" sz="1400" u="sng" dirty="0" smtClean="0"/>
          </a:p>
          <a:p>
            <a:r>
              <a:rPr lang="en-US" sz="1400" u="sng" dirty="0" smtClean="0"/>
              <a:t>To implement RTP at a Bank</a:t>
            </a:r>
            <a:r>
              <a:rPr lang="en-US" sz="1400" dirty="0" smtClean="0"/>
              <a:t>:</a:t>
            </a:r>
          </a:p>
          <a:p>
            <a:pPr marL="285750" indent="-285750">
              <a:buFont typeface="Arial" panose="020B0604020202020204" pitchFamily="34" charset="0"/>
              <a:buChar char="•"/>
            </a:pPr>
            <a:r>
              <a:rPr lang="en-US" sz="1400" dirty="0" smtClean="0"/>
              <a:t>The Payment System should determine whether to define RTP transactions uniquely</a:t>
            </a:r>
          </a:p>
          <a:p>
            <a:pPr marL="285750" indent="-285750">
              <a:buFont typeface="Arial" panose="020B0604020202020204" pitchFamily="34" charset="0"/>
              <a:buChar char="•"/>
            </a:pPr>
            <a:r>
              <a:rPr lang="en-US" sz="1400" dirty="0" smtClean="0"/>
              <a:t>If so, the new DDA Trancodes are required</a:t>
            </a:r>
          </a:p>
          <a:p>
            <a:pPr marL="742950" lvl="1" indent="-285750">
              <a:buFont typeface="Arial" panose="020B0604020202020204" pitchFamily="34" charset="0"/>
              <a:buChar char="–"/>
            </a:pPr>
            <a:r>
              <a:rPr lang="en-US" sz="1400" dirty="0" smtClean="0"/>
              <a:t>New DDA Trancodes will map to the new BTRS Detail Codes 158 &amp; 458</a:t>
            </a:r>
          </a:p>
          <a:p>
            <a:pPr marL="742950" lvl="1" indent="-285750">
              <a:buFont typeface="Arial" panose="020B0604020202020204" pitchFamily="34" charset="0"/>
              <a:buChar char="–"/>
            </a:pPr>
            <a:r>
              <a:rPr lang="en-US" sz="1400" dirty="0" smtClean="0"/>
              <a:t>Some DDA Systems require all codes to have associated Reversal Codes – these can map to 158 &amp; 458</a:t>
            </a:r>
          </a:p>
          <a:p>
            <a:pPr marL="742950" lvl="1" indent="-285750">
              <a:buFont typeface="Arial" panose="020B0604020202020204" pitchFamily="34" charset="0"/>
              <a:buChar char="–"/>
            </a:pPr>
            <a:r>
              <a:rPr lang="en-US" sz="1400" dirty="0" smtClean="0"/>
              <a:t>THEN – Define the new codes in the BTRS and BAI2 Tables</a:t>
            </a:r>
          </a:p>
          <a:p>
            <a:pPr marL="285750" indent="-285750">
              <a:buFont typeface="Arial" panose="020B0604020202020204" pitchFamily="34" charset="0"/>
              <a:buChar char="•"/>
            </a:pPr>
            <a:r>
              <a:rPr lang="en-US" sz="1400" dirty="0"/>
              <a:t>Client </a:t>
            </a:r>
            <a:r>
              <a:rPr lang="en-US" sz="1400" dirty="0" smtClean="0"/>
              <a:t>Communication so they can prepare their systems for the new codes</a:t>
            </a:r>
          </a:p>
          <a:p>
            <a:pPr marL="285750" indent="-285750">
              <a:buFont typeface="Arial" panose="020B0604020202020204" pitchFamily="34" charset="0"/>
              <a:buChar char="•"/>
            </a:pPr>
            <a:r>
              <a:rPr lang="en-US" sz="1400" dirty="0" smtClean="0"/>
              <a:t>Also – Promotional Opportunities across the Standards committees and TCH</a:t>
            </a:r>
            <a:endParaRPr lang="en-US" sz="1400" dirty="0"/>
          </a:p>
          <a:p>
            <a:endParaRPr lang="en-US" sz="1400" dirty="0" smtClean="0"/>
          </a:p>
          <a:p>
            <a:r>
              <a:rPr lang="en-US" sz="1400" u="sng" dirty="0" smtClean="0"/>
              <a:t>To implement RTP on a Treasury Workstation</a:t>
            </a:r>
            <a:r>
              <a:rPr lang="en-US" sz="1400" dirty="0" smtClean="0"/>
              <a:t>:</a:t>
            </a:r>
          </a:p>
          <a:p>
            <a:pPr marL="285750" indent="-285750">
              <a:buFont typeface="Arial" panose="020B0604020202020204" pitchFamily="34" charset="0"/>
              <a:buChar char="•"/>
            </a:pPr>
            <a:r>
              <a:rPr lang="en-US" sz="1400" dirty="0" smtClean="0"/>
              <a:t>Define the new codes in the BTRS and/or BAI2 Table</a:t>
            </a:r>
          </a:p>
          <a:p>
            <a:pPr marL="285750" indent="-285750">
              <a:buFont typeface="Arial" panose="020B0604020202020204" pitchFamily="34" charset="0"/>
              <a:buChar char="•"/>
            </a:pPr>
            <a:r>
              <a:rPr lang="en-US" sz="1400" dirty="0" smtClean="0"/>
              <a:t>Process as Money Transfers</a:t>
            </a:r>
          </a:p>
        </p:txBody>
      </p:sp>
      <p:sp>
        <p:nvSpPr>
          <p:cNvPr id="11"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sp>
        <p:nvSpPr>
          <p:cNvPr id="16" name="Rectangle 1"/>
          <p:cNvSpPr>
            <a:spLocks noChangeArrowheads="1"/>
          </p:cNvSpPr>
          <p:nvPr/>
        </p:nvSpPr>
        <p:spPr bwMode="auto">
          <a:xfrm>
            <a:off x="5975498" y="1235280"/>
            <a:ext cx="5176690" cy="615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9" tIns="45714" rIns="91429" bIns="45714" anchor="ct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400" u="sng" dirty="0" smtClean="0">
                <a:latin typeface="Arial" charset="0"/>
              </a:rPr>
              <a:t>For updates, visit</a:t>
            </a:r>
            <a:r>
              <a:rPr lang="en-US" altLang="en-US" sz="1400" b="1" dirty="0">
                <a:ea typeface="Calibri" pitchFamily="34" charset="0"/>
                <a:cs typeface="Times New Roman" pitchFamily="18" charset="0"/>
              </a:rPr>
              <a:t>:</a:t>
            </a:r>
            <a:r>
              <a:rPr lang="en-US" altLang="en-US" sz="1600" b="1" dirty="0">
                <a:ea typeface="Calibri" pitchFamily="34" charset="0"/>
                <a:cs typeface="Times New Roman" pitchFamily="18" charset="0"/>
              </a:rPr>
              <a:t>	</a:t>
            </a:r>
            <a:r>
              <a:rPr lang="en-GB" altLang="en-US" sz="1600" dirty="0">
                <a:latin typeface="Arial" charset="0"/>
                <a:ea typeface="Calibri" pitchFamily="34" charset="0"/>
              </a:rPr>
              <a:t> </a:t>
            </a:r>
            <a:r>
              <a:rPr lang="en-GB" altLang="en-US" sz="1600" dirty="0" smtClean="0">
                <a:latin typeface="Arial" charset="0"/>
                <a:ea typeface="Calibri" pitchFamily="34" charset="0"/>
                <a:hlinkClick r:id="rId3"/>
              </a:rPr>
              <a:t>http://x9.org/standards/btrs/</a:t>
            </a:r>
            <a:endParaRPr lang="en-GB" altLang="en-US" sz="1600" dirty="0" smtClean="0">
              <a:latin typeface="Arial" charset="0"/>
              <a:ea typeface="Calibri" pitchFamily="34" charset="0"/>
            </a:endParaRPr>
          </a:p>
          <a:p>
            <a:pPr eaLnBrk="1" hangingPunct="1">
              <a:lnSpc>
                <a:spcPct val="100000"/>
              </a:lnSpc>
              <a:spcBef>
                <a:spcPct val="0"/>
              </a:spcBef>
              <a:buFontTx/>
              <a:buNone/>
            </a:pPr>
            <a:endParaRPr lang="en-US" altLang="en-US" sz="1800" dirty="0">
              <a:latin typeface="Arial" charset="0"/>
              <a:ea typeface="Calibri" pitchFamily="34" charset="0"/>
            </a:endParaRPr>
          </a:p>
        </p:txBody>
      </p:sp>
    </p:spTree>
    <p:extLst>
      <p:ext uri="{BB962C8B-B14F-4D97-AF65-F5344CB8AC3E}">
        <p14:creationId xmlns:p14="http://schemas.microsoft.com/office/powerpoint/2010/main" xmlns="" val="3432064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bwMode="auto">
          <a:xfrm>
            <a:off x="11710988" y="6073775"/>
            <a:ext cx="366712" cy="365125"/>
          </a:xfrm>
          <a:ln>
            <a:miter lim="800000"/>
            <a:headEnd/>
            <a:tailEnd/>
          </a:ln>
        </p:spPr>
        <p:txBody>
          <a:bodyPr wrap="square" numCol="1" anchorCtr="0" compatLnSpc="1">
            <a:prstTxWarp prst="textNoShape">
              <a:avLst/>
            </a:prstTxWarp>
          </a:bodyPr>
          <a:lstStyle/>
          <a:p>
            <a:pPr>
              <a:defRPr/>
            </a:pPr>
            <a:fld id="{367B042F-3DB6-42E6-BBBA-A22B006C162A}" type="slidenum">
              <a:rPr lang="en-US" sz="1400" smtClean="0"/>
              <a:pPr>
                <a:defRPr/>
              </a:pPr>
              <a:t>2</a:t>
            </a:fld>
            <a:endParaRPr lang="en-US" sz="1400" dirty="0" smtClean="0"/>
          </a:p>
        </p:txBody>
      </p:sp>
      <p:sp>
        <p:nvSpPr>
          <p:cNvPr id="8" name="Content Placeholder 2"/>
          <p:cNvSpPr>
            <a:spLocks noGrp="1"/>
          </p:cNvSpPr>
          <p:nvPr>
            <p:ph idx="1"/>
          </p:nvPr>
        </p:nvSpPr>
        <p:spPr>
          <a:xfrm>
            <a:off x="719138" y="1774013"/>
            <a:ext cx="10544285" cy="4173450"/>
          </a:xfrm>
        </p:spPr>
        <p:txBody>
          <a:bodyPr wrap="square">
            <a:spAutoFit/>
          </a:bodyPr>
          <a:lstStyle/>
          <a:p>
            <a:pPr marL="0" indent="0" fontAlgn="auto">
              <a:spcBef>
                <a:spcPts val="580"/>
              </a:spcBef>
              <a:spcAft>
                <a:spcPts val="0"/>
              </a:spcAft>
              <a:buClr>
                <a:schemeClr val="tx1"/>
              </a:buClr>
              <a:buSzPct val="100000"/>
              <a:buFont typeface="Arial" pitchFamily="34" charset="0"/>
              <a:buNone/>
              <a:defRPr/>
            </a:pPr>
            <a:r>
              <a:rPr lang="en-US" sz="1600" dirty="0"/>
              <a:t>This session will: </a:t>
            </a:r>
          </a:p>
          <a:p>
            <a:pPr fontAlgn="auto">
              <a:spcBef>
                <a:spcPts val="580"/>
              </a:spcBef>
              <a:spcAft>
                <a:spcPts val="0"/>
              </a:spcAft>
              <a:buClr>
                <a:schemeClr val="tx1"/>
              </a:buClr>
              <a:buSzPct val="100000"/>
              <a:buFont typeface="+mj-lt"/>
              <a:buAutoNum type="arabicPeriod"/>
              <a:defRPr/>
            </a:pPr>
            <a:r>
              <a:rPr lang="en-US" sz="1400" dirty="0" smtClean="0"/>
              <a:t>Review the history and key elements of RTP</a:t>
            </a:r>
          </a:p>
          <a:p>
            <a:pPr fontAlgn="auto">
              <a:spcBef>
                <a:spcPts val="580"/>
              </a:spcBef>
              <a:spcAft>
                <a:spcPts val="0"/>
              </a:spcAft>
              <a:buClr>
                <a:schemeClr val="tx1"/>
              </a:buClr>
              <a:buSzPct val="100000"/>
              <a:buFont typeface="+mj-lt"/>
              <a:buAutoNum type="arabicPeriod"/>
              <a:defRPr/>
            </a:pPr>
            <a:r>
              <a:rPr lang="en-US" sz="1400" dirty="0" smtClean="0"/>
              <a:t>Possibly finalize the Code Assignment to support RTP</a:t>
            </a:r>
          </a:p>
          <a:p>
            <a:pPr fontAlgn="auto">
              <a:spcBef>
                <a:spcPts val="580"/>
              </a:spcBef>
              <a:spcAft>
                <a:spcPts val="0"/>
              </a:spcAft>
              <a:buClr>
                <a:schemeClr val="tx1"/>
              </a:buClr>
              <a:buSzPct val="100000"/>
              <a:buFont typeface="+mj-lt"/>
              <a:buAutoNum type="arabicPeriod"/>
              <a:defRPr/>
            </a:pPr>
            <a:r>
              <a:rPr lang="en-US" sz="1400" dirty="0" smtClean="0"/>
              <a:t>Determine if RTP Transaction Text should be standardized, too</a:t>
            </a:r>
          </a:p>
          <a:p>
            <a:pPr fontAlgn="auto">
              <a:spcBef>
                <a:spcPts val="580"/>
              </a:spcBef>
              <a:spcAft>
                <a:spcPts val="0"/>
              </a:spcAft>
              <a:buClr>
                <a:schemeClr val="tx1"/>
              </a:buClr>
              <a:buSzPct val="100000"/>
              <a:buFont typeface="+mj-lt"/>
              <a:buAutoNum type="arabicPeriod"/>
              <a:defRPr/>
            </a:pPr>
            <a:r>
              <a:rPr lang="en-US" sz="1400" dirty="0" smtClean="0"/>
              <a:t>Determine next steps</a:t>
            </a:r>
            <a:endParaRPr lang="en-US" sz="1400" dirty="0"/>
          </a:p>
          <a:p>
            <a:pPr marL="0" indent="0" fontAlgn="auto">
              <a:spcBef>
                <a:spcPts val="580"/>
              </a:spcBef>
              <a:spcAft>
                <a:spcPts val="0"/>
              </a:spcAft>
              <a:buClr>
                <a:schemeClr val="tx1"/>
              </a:buClr>
              <a:buSzPct val="100000"/>
              <a:buNone/>
              <a:defRPr/>
            </a:pPr>
            <a:endParaRPr lang="en-US" sz="1400" dirty="0" smtClean="0"/>
          </a:p>
          <a:p>
            <a:pPr marL="0" indent="0" fontAlgn="auto">
              <a:spcBef>
                <a:spcPts val="580"/>
              </a:spcBef>
              <a:spcAft>
                <a:spcPts val="0"/>
              </a:spcAft>
              <a:buClr>
                <a:schemeClr val="tx1"/>
              </a:buClr>
              <a:buSzPct val="100000"/>
              <a:buNone/>
              <a:defRPr/>
            </a:pPr>
            <a:r>
              <a:rPr lang="en-US" sz="1400" dirty="0" smtClean="0"/>
              <a:t>Collaboration Across Standards Organizations:</a:t>
            </a:r>
          </a:p>
          <a:p>
            <a:pPr fontAlgn="auto">
              <a:spcBef>
                <a:spcPts val="580"/>
              </a:spcBef>
              <a:spcAft>
                <a:spcPts val="0"/>
              </a:spcAft>
              <a:buClr>
                <a:schemeClr val="tx1"/>
              </a:buClr>
              <a:buSzPct val="100000"/>
              <a:defRPr/>
            </a:pPr>
            <a:r>
              <a:rPr lang="en-US" sz="1400" dirty="0" smtClean="0"/>
              <a:t>The Clearing House	Steve Ledford</a:t>
            </a:r>
          </a:p>
          <a:p>
            <a:pPr fontAlgn="auto">
              <a:spcBef>
                <a:spcPts val="580"/>
              </a:spcBef>
              <a:spcAft>
                <a:spcPts val="0"/>
              </a:spcAft>
              <a:buClr>
                <a:schemeClr val="tx1"/>
              </a:buClr>
              <a:buSzPct val="100000"/>
              <a:defRPr/>
            </a:pPr>
            <a:r>
              <a:rPr lang="en-US" sz="1400" dirty="0" smtClean="0"/>
              <a:t>CGI		</a:t>
            </a:r>
            <a:r>
              <a:rPr lang="en-US" sz="1400" dirty="0"/>
              <a:t>Isabelle </a:t>
            </a:r>
            <a:r>
              <a:rPr lang="en-US" sz="1400" dirty="0" err="1"/>
              <a:t>Bouille</a:t>
            </a:r>
            <a:r>
              <a:rPr lang="en-US" sz="1100" dirty="0"/>
              <a:t> (SWIFT</a:t>
            </a:r>
            <a:r>
              <a:rPr lang="en-US" sz="1100" dirty="0" smtClean="0"/>
              <a:t>)  </a:t>
            </a:r>
            <a:r>
              <a:rPr lang="en-US" sz="1200" dirty="0"/>
              <a:t>&amp;</a:t>
            </a:r>
            <a:r>
              <a:rPr lang="en-US" sz="1400" dirty="0"/>
              <a:t> Neil Clarke </a:t>
            </a:r>
            <a:r>
              <a:rPr lang="en-US" sz="1100" dirty="0"/>
              <a:t>(Volante Tech</a:t>
            </a:r>
            <a:r>
              <a:rPr lang="en-US" sz="1100" dirty="0" smtClean="0"/>
              <a:t>)</a:t>
            </a:r>
          </a:p>
          <a:p>
            <a:pPr fontAlgn="auto">
              <a:spcBef>
                <a:spcPts val="580"/>
              </a:spcBef>
              <a:spcAft>
                <a:spcPts val="0"/>
              </a:spcAft>
              <a:buClr>
                <a:schemeClr val="tx1"/>
              </a:buClr>
              <a:buSzPct val="100000"/>
              <a:defRPr/>
            </a:pPr>
            <a:r>
              <a:rPr lang="en-US" sz="1400" dirty="0"/>
              <a:t>ASC X9C1-1</a:t>
            </a:r>
            <a:r>
              <a:rPr lang="en-US" sz="1100" dirty="0" smtClean="0"/>
              <a:t>	</a:t>
            </a:r>
            <a:r>
              <a:rPr lang="en-US" sz="1400" dirty="0" smtClean="0"/>
              <a:t>Mary </a:t>
            </a:r>
            <a:r>
              <a:rPr lang="en-US" sz="1400" dirty="0"/>
              <a:t>Hughes </a:t>
            </a:r>
            <a:r>
              <a:rPr lang="en-US" sz="1100" dirty="0" smtClean="0"/>
              <a:t>(FRB Minneapolis)  &amp;  </a:t>
            </a:r>
            <a:r>
              <a:rPr lang="en-US" sz="1400" dirty="0"/>
              <a:t>David Repking </a:t>
            </a:r>
            <a:r>
              <a:rPr lang="en-US" sz="1100" dirty="0" smtClean="0"/>
              <a:t>(JPMorgan)</a:t>
            </a:r>
            <a:endParaRPr lang="en-US" sz="1400" dirty="0" smtClean="0"/>
          </a:p>
          <a:p>
            <a:pPr marL="0" indent="0" fontAlgn="auto">
              <a:spcBef>
                <a:spcPts val="580"/>
              </a:spcBef>
              <a:spcAft>
                <a:spcPts val="0"/>
              </a:spcAft>
              <a:buClr>
                <a:schemeClr val="tx1"/>
              </a:buClr>
              <a:buSzPct val="100000"/>
              <a:buNone/>
              <a:defRPr/>
            </a:pPr>
            <a:endParaRPr lang="en-US" sz="1400" dirty="0"/>
          </a:p>
          <a:p>
            <a:pPr marL="0" indent="0" fontAlgn="auto">
              <a:spcBef>
                <a:spcPts val="580"/>
              </a:spcBef>
              <a:spcAft>
                <a:spcPts val="0"/>
              </a:spcAft>
              <a:buClr>
                <a:schemeClr val="tx1"/>
              </a:buClr>
              <a:buSzPct val="100000"/>
              <a:buFont typeface="Arial" pitchFamily="34" charset="0"/>
              <a:buNone/>
              <a:defRPr/>
            </a:pPr>
            <a:r>
              <a:rPr lang="en-US" sz="1600" dirty="0" smtClean="0"/>
              <a:t>Background</a:t>
            </a:r>
          </a:p>
          <a:p>
            <a:pPr marL="0" indent="0" fontAlgn="auto">
              <a:spcBef>
                <a:spcPts val="580"/>
              </a:spcBef>
              <a:spcAft>
                <a:spcPts val="0"/>
              </a:spcAft>
              <a:buClr>
                <a:schemeClr val="tx1"/>
              </a:buClr>
              <a:buSzPct val="100000"/>
              <a:buFont typeface="Arial" pitchFamily="34" charset="0"/>
              <a:buNone/>
              <a:defRPr/>
            </a:pPr>
            <a:r>
              <a:rPr lang="en-US" sz="1400" dirty="0"/>
              <a:t>X9 recently received a request to add Real Time Payment codes to the X9.121 Balance Transaction and Reporting Standard (BTRS). </a:t>
            </a:r>
            <a:r>
              <a:rPr lang="en-US" sz="1400" dirty="0" smtClean="0"/>
              <a:t>The </a:t>
            </a:r>
            <a:r>
              <a:rPr lang="en-US" sz="1400" dirty="0"/>
              <a:t>BTRS code list adapts to the changing global financial environment so account statement reporting can reflect current transactions.  The X9C1 BTRS subgroup of the X9C Corporate Banking Subcommittee is responsible for maintaining the BTRS and issuing new codes. Specifically, the group X9C1-1 Code List Update group is the body tasked with evaluating and developing new Real Time Payment Codes in response to this request</a:t>
            </a:r>
          </a:p>
        </p:txBody>
      </p:sp>
      <p:sp>
        <p:nvSpPr>
          <p:cNvPr id="9" name="Title 1"/>
          <p:cNvSpPr>
            <a:spLocks noGrp="1"/>
          </p:cNvSpPr>
          <p:nvPr>
            <p:ph type="title" idx="4294967295"/>
          </p:nvPr>
        </p:nvSpPr>
        <p:spPr>
          <a:xfrm>
            <a:off x="2566988" y="498475"/>
            <a:ext cx="7620000" cy="438150"/>
          </a:xfrm>
        </p:spPr>
        <p:txBody>
          <a:bodyPr/>
          <a:lstStyle/>
          <a:p>
            <a:pPr>
              <a:defRPr/>
            </a:pPr>
            <a:r>
              <a:rPr lang="en-US" sz="2400" dirty="0" smtClean="0">
                <a:latin typeface="+mn-lt"/>
              </a:rPr>
              <a:t>Objectives</a:t>
            </a:r>
            <a:endParaRPr lang="en-GB" sz="2800" dirty="0">
              <a:latin typeface="+mn-lt"/>
            </a:endParaRPr>
          </a:p>
        </p:txBody>
      </p:sp>
      <p:sp>
        <p:nvSpPr>
          <p:cNvPr id="3078" name="TextBox 9"/>
          <p:cNvSpPr txBox="1">
            <a:spLocks noChangeArrowheads="1"/>
          </p:cNvSpPr>
          <p:nvPr/>
        </p:nvSpPr>
        <p:spPr bwMode="auto">
          <a:xfrm>
            <a:off x="719138" y="1266825"/>
            <a:ext cx="78295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dirty="0" smtClean="0">
                <a:latin typeface="Arial" charset="0"/>
              </a:rPr>
              <a:t>BTRS</a:t>
            </a:r>
            <a:r>
              <a:rPr lang="en-US" altLang="en-US" sz="1800" dirty="0">
                <a:latin typeface="Arial" charset="0"/>
              </a:rPr>
              <a:t> </a:t>
            </a:r>
            <a:r>
              <a:rPr lang="en-US" altLang="en-US" sz="1800" dirty="0" smtClean="0">
                <a:latin typeface="Arial" charset="0"/>
              </a:rPr>
              <a:t>– Impact of The Clearing House Real Time Payments</a:t>
            </a:r>
            <a:endParaRPr lang="en-US" altLang="en-US" sz="1800" dirty="0">
              <a:latin typeface="Arial" charset="0"/>
            </a:endParaRPr>
          </a:p>
        </p:txBody>
      </p:sp>
      <p:sp>
        <p:nvSpPr>
          <p:cNvPr id="10"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bwMode="auto">
          <a:xfrm>
            <a:off x="11710988" y="6073775"/>
            <a:ext cx="366712" cy="365125"/>
          </a:xfrm>
          <a:ln>
            <a:miter lim="800000"/>
            <a:headEnd/>
            <a:tailEnd/>
          </a:ln>
        </p:spPr>
        <p:txBody>
          <a:bodyPr wrap="square" numCol="1" anchorCtr="0" compatLnSpc="1">
            <a:prstTxWarp prst="textNoShape">
              <a:avLst/>
            </a:prstTxWarp>
          </a:bodyPr>
          <a:lstStyle/>
          <a:p>
            <a:pPr>
              <a:defRPr/>
            </a:pPr>
            <a:fld id="{367B042F-3DB6-42E6-BBBA-A22B006C162A}" type="slidenum">
              <a:rPr lang="en-US" sz="1400" smtClean="0"/>
              <a:pPr>
                <a:defRPr/>
              </a:pPr>
              <a:t>3</a:t>
            </a:fld>
            <a:endParaRPr lang="en-US" sz="1400" dirty="0" smtClean="0"/>
          </a:p>
        </p:txBody>
      </p:sp>
      <p:sp>
        <p:nvSpPr>
          <p:cNvPr id="9" name="Title 1"/>
          <p:cNvSpPr>
            <a:spLocks noGrp="1"/>
          </p:cNvSpPr>
          <p:nvPr>
            <p:ph type="title" idx="4294967295"/>
          </p:nvPr>
        </p:nvSpPr>
        <p:spPr>
          <a:xfrm>
            <a:off x="2566988" y="498475"/>
            <a:ext cx="5350724" cy="438150"/>
          </a:xfrm>
        </p:spPr>
        <p:txBody>
          <a:bodyPr/>
          <a:lstStyle/>
          <a:p>
            <a:pPr>
              <a:defRPr/>
            </a:pPr>
            <a:r>
              <a:rPr lang="en-US" sz="2400" dirty="0" smtClean="0">
                <a:latin typeface="+mn-lt"/>
              </a:rPr>
              <a:t>TCH Introduction of Real-time Payments</a:t>
            </a:r>
            <a:endParaRPr lang="en-GB" sz="2800" dirty="0">
              <a:latin typeface="+mn-lt"/>
            </a:endParaRPr>
          </a:p>
        </p:txBody>
      </p:sp>
      <p:sp>
        <p:nvSpPr>
          <p:cNvPr id="3078" name="TextBox 9"/>
          <p:cNvSpPr txBox="1">
            <a:spLocks noChangeArrowheads="1"/>
          </p:cNvSpPr>
          <p:nvPr/>
        </p:nvSpPr>
        <p:spPr bwMode="auto">
          <a:xfrm>
            <a:off x="719138" y="1266825"/>
            <a:ext cx="4512081"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dirty="0" smtClean="0">
                <a:latin typeface="Arial" charset="0"/>
              </a:rPr>
              <a:t>Summary</a:t>
            </a:r>
          </a:p>
          <a:p>
            <a:pPr marL="285750" indent="-285750" eaLnBrk="1" hangingPunct="1">
              <a:lnSpc>
                <a:spcPct val="100000"/>
              </a:lnSpc>
              <a:spcBef>
                <a:spcPct val="0"/>
              </a:spcBef>
            </a:pPr>
            <a:r>
              <a:rPr lang="en-US" altLang="en-US" sz="1400" dirty="0" smtClean="0">
                <a:latin typeface="Arial" charset="0"/>
              </a:rPr>
              <a:t>Will be introduced within months (date TBD?)</a:t>
            </a:r>
          </a:p>
          <a:p>
            <a:pPr marL="285750" indent="-285750" eaLnBrk="1" hangingPunct="1">
              <a:lnSpc>
                <a:spcPct val="100000"/>
              </a:lnSpc>
              <a:spcBef>
                <a:spcPct val="0"/>
              </a:spcBef>
            </a:pPr>
            <a:r>
              <a:rPr lang="en-US" altLang="en-US" sz="1400" dirty="0" smtClean="0">
                <a:latin typeface="Arial" charset="0"/>
              </a:rPr>
              <a:t>Participants must be approved by TCH</a:t>
            </a:r>
          </a:p>
          <a:p>
            <a:pPr marL="285750" indent="-285750" eaLnBrk="1" hangingPunct="1">
              <a:lnSpc>
                <a:spcPct val="100000"/>
              </a:lnSpc>
              <a:spcBef>
                <a:spcPct val="0"/>
              </a:spcBef>
            </a:pPr>
            <a:r>
              <a:rPr lang="en-US" altLang="en-US" sz="1400" dirty="0" smtClean="0">
                <a:latin typeface="Arial" charset="0"/>
              </a:rPr>
              <a:t>Participants determine which of their customers they will provide RTP services to</a:t>
            </a:r>
            <a:endParaRPr lang="en-US" altLang="en-US" sz="1400" dirty="0">
              <a:latin typeface="Arial" charset="0"/>
            </a:endParaRPr>
          </a:p>
        </p:txBody>
      </p:sp>
      <p:sp>
        <p:nvSpPr>
          <p:cNvPr id="10"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32698" y="2055428"/>
            <a:ext cx="4729792" cy="3460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017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88190" y="420983"/>
            <a:ext cx="3171825" cy="65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9"/>
          <p:cNvSpPr txBox="1">
            <a:spLocks noChangeArrowheads="1"/>
          </p:cNvSpPr>
          <p:nvPr/>
        </p:nvSpPr>
        <p:spPr bwMode="auto">
          <a:xfrm>
            <a:off x="5303986" y="1313839"/>
            <a:ext cx="6095534"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400" dirty="0" smtClean="0">
                <a:solidFill>
                  <a:srgbClr val="FF0000"/>
                </a:solidFill>
                <a:latin typeface="Arial" charset="0"/>
              </a:rPr>
              <a:t>Information From: Industry Briefing Webinar: RTP Legal Framework</a:t>
            </a:r>
          </a:p>
          <a:p>
            <a:pPr eaLnBrk="1" hangingPunct="1">
              <a:lnSpc>
                <a:spcPct val="100000"/>
              </a:lnSpc>
              <a:spcBef>
                <a:spcPct val="0"/>
              </a:spcBef>
              <a:buFontTx/>
              <a:buNone/>
            </a:pPr>
            <a:r>
              <a:rPr lang="en-US" altLang="en-US" sz="1100" dirty="0" smtClean="0">
                <a:solidFill>
                  <a:srgbClr val="FF0000"/>
                </a:solidFill>
                <a:latin typeface="Arial" charset="0"/>
              </a:rPr>
              <a:t>For more information visit:</a:t>
            </a:r>
          </a:p>
          <a:p>
            <a:pPr lvl="1" eaLnBrk="1" hangingPunct="1">
              <a:lnSpc>
                <a:spcPct val="100000"/>
              </a:lnSpc>
              <a:spcBef>
                <a:spcPct val="0"/>
              </a:spcBef>
              <a:buFontTx/>
              <a:buNone/>
            </a:pPr>
            <a:r>
              <a:rPr lang="en-US" altLang="en-US" sz="900" dirty="0" smtClean="0">
                <a:solidFill>
                  <a:srgbClr val="FF0000"/>
                </a:solidFill>
                <a:latin typeface="Arial" charset="0"/>
                <a:hlinkClick r:id="rId5"/>
              </a:rPr>
              <a:t>https://www.theclearinghouse.org/payments/real-time-payments</a:t>
            </a:r>
            <a:endParaRPr lang="en-US" altLang="en-US" sz="1400" dirty="0" smtClean="0">
              <a:solidFill>
                <a:srgbClr val="FF0000"/>
              </a:solidFill>
              <a:latin typeface="Arial" charset="0"/>
            </a:endParaRPr>
          </a:p>
        </p:txBody>
      </p:sp>
      <p:pic>
        <p:nvPicPr>
          <p:cNvPr id="50180"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97280" y="2540078"/>
            <a:ext cx="4513612" cy="29755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16164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506663" y="180975"/>
            <a:ext cx="7921625" cy="865188"/>
          </a:xfrm>
        </p:spPr>
        <p:txBody>
          <a:bodyPr/>
          <a:lstStyle/>
          <a:p>
            <a:pPr eaLnBrk="1" fontAlgn="auto" hangingPunct="1">
              <a:spcAft>
                <a:spcPts val="0"/>
              </a:spcAft>
              <a:defRPr/>
            </a:pPr>
            <a:r>
              <a:rPr lang="en-US" sz="2400" dirty="0">
                <a:latin typeface="+mn-lt"/>
              </a:rPr>
              <a:t>Key Elements of the </a:t>
            </a:r>
            <a:r>
              <a:rPr lang="en-US" sz="2400" dirty="0" smtClean="0">
                <a:latin typeface="+mn-lt"/>
              </a:rPr>
              <a:t>BTRS Support of Money Transfers</a:t>
            </a:r>
            <a:r>
              <a:rPr lang="en-US" sz="2400" dirty="0">
                <a:latin typeface="+mn-lt"/>
              </a:rPr>
              <a:t/>
            </a:r>
            <a:br>
              <a:rPr lang="en-US" sz="2400" dirty="0">
                <a:latin typeface="+mn-lt"/>
              </a:rPr>
            </a:br>
            <a:r>
              <a:rPr lang="en-US" sz="1800" dirty="0" smtClean="0">
                <a:latin typeface="+mn-lt"/>
              </a:rPr>
              <a:t> Example: Wire and ACH Detail Codes</a:t>
            </a:r>
            <a:endParaRPr lang="en-US" sz="1800" dirty="0">
              <a:latin typeface="+mn-lt"/>
            </a:endParaRPr>
          </a:p>
        </p:txBody>
      </p:sp>
      <p:sp>
        <p:nvSpPr>
          <p:cNvPr id="9" name="Slide Number Placeholder 3"/>
          <p:cNvSpPr>
            <a:spLocks noGrp="1"/>
          </p:cNvSpPr>
          <p:nvPr>
            <p:ph type="sldNum" sz="quarter" idx="12"/>
          </p:nvPr>
        </p:nvSpPr>
        <p:spPr bwMode="auto">
          <a:xfrm>
            <a:off x="11515725" y="6103938"/>
            <a:ext cx="552450" cy="365125"/>
          </a:xfrm>
          <a:ln>
            <a:miter lim="800000"/>
            <a:headEnd/>
            <a:tailEnd/>
          </a:ln>
        </p:spPr>
        <p:txBody>
          <a:bodyPr wrap="square" numCol="1" anchorCtr="0" compatLnSpc="1">
            <a:prstTxWarp prst="textNoShape">
              <a:avLst/>
            </a:prstTxWarp>
          </a:bodyPr>
          <a:lstStyle/>
          <a:p>
            <a:pPr>
              <a:defRPr/>
            </a:pPr>
            <a:fld id="{6ABF734E-33C6-4395-85EC-BE410FAA8DB2}" type="slidenum">
              <a:rPr lang="en-US" sz="1400" smtClean="0"/>
              <a:pPr>
                <a:defRPr/>
              </a:pPr>
              <a:t>4</a:t>
            </a:fld>
            <a:endParaRPr lang="en-US" dirty="0" smtClean="0"/>
          </a:p>
        </p:txBody>
      </p:sp>
      <p:sp>
        <p:nvSpPr>
          <p:cNvPr id="10" name="Rectangle 3"/>
          <p:cNvSpPr txBox="1">
            <a:spLocks noChangeArrowheads="1"/>
          </p:cNvSpPr>
          <p:nvPr/>
        </p:nvSpPr>
        <p:spPr bwMode="auto">
          <a:xfrm>
            <a:off x="700087" y="1271588"/>
            <a:ext cx="10216005" cy="830985"/>
          </a:xfrm>
          <a:prstGeom prst="rect">
            <a:avLst/>
          </a:prstGeom>
          <a:noFill/>
          <a:ln w="9525">
            <a:noFill/>
            <a:miter lim="800000"/>
            <a:headEnd/>
            <a:tailEnd/>
          </a:ln>
        </p:spPr>
        <p:txBody>
          <a:bodyPr wrap="square" lIns="91429" tIns="45714" rIns="91429" bIns="45714">
            <a:spAutoFit/>
          </a:bodyPr>
          <a:lstStyle/>
          <a:p>
            <a:pPr>
              <a:buClr>
                <a:srgbClr val="A0C3D2"/>
              </a:buClr>
              <a:defRPr/>
            </a:pPr>
            <a:r>
              <a:rPr lang="en-US" sz="1600" dirty="0" smtClean="0">
                <a:latin typeface="Arial" pitchFamily="34" charset="0"/>
                <a:cs typeface="Arial" pitchFamily="34" charset="0"/>
              </a:rPr>
              <a:t>BTRS supports both low- and high-dollar transfers</a:t>
            </a:r>
          </a:p>
          <a:p>
            <a:pPr marL="285750" indent="-285750">
              <a:buClr>
                <a:srgbClr val="A0C3D2"/>
              </a:buClr>
              <a:buFont typeface="Arial" panose="020B0604020202020204" pitchFamily="34" charset="0"/>
              <a:buChar char="•"/>
              <a:defRPr/>
            </a:pPr>
            <a:r>
              <a:rPr lang="en-US" sz="1600" kern="0" dirty="0" smtClean="0">
                <a:latin typeface="Arial" pitchFamily="34" charset="0"/>
                <a:cs typeface="Arial" pitchFamily="34" charset="0"/>
              </a:rPr>
              <a:t>RTP is most like Money Transfers</a:t>
            </a:r>
          </a:p>
          <a:p>
            <a:pPr marL="285750" indent="-285750">
              <a:buClr>
                <a:srgbClr val="A0C3D2"/>
              </a:buClr>
              <a:buFont typeface="Arial" panose="020B0604020202020204" pitchFamily="34" charset="0"/>
              <a:buChar char="•"/>
              <a:defRPr/>
            </a:pPr>
            <a:r>
              <a:rPr lang="en-US" sz="1600" kern="0" dirty="0" smtClean="0">
                <a:latin typeface="Arial" pitchFamily="34" charset="0"/>
                <a:cs typeface="Arial" pitchFamily="34" charset="0"/>
              </a:rPr>
              <a:t>Interoperability with ISO and SWIFT is key:  Goal is to define one global transaction set to support RTP</a:t>
            </a:r>
            <a:endParaRPr lang="en-US" sz="1400" kern="0" dirty="0">
              <a:latin typeface="Arial" pitchFamily="34" charset="0"/>
              <a:cs typeface="Arial" pitchFamily="34" charset="0"/>
            </a:endParaRPr>
          </a:p>
        </p:txBody>
      </p:sp>
      <p:sp>
        <p:nvSpPr>
          <p:cNvPr id="11"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graphicFrame>
        <p:nvGraphicFramePr>
          <p:cNvPr id="3" name="Table 2"/>
          <p:cNvGraphicFramePr>
            <a:graphicFrameLocks noGrp="1"/>
          </p:cNvGraphicFramePr>
          <p:nvPr/>
        </p:nvGraphicFramePr>
        <p:xfrm>
          <a:off x="1333500" y="2139156"/>
          <a:ext cx="9525000" cy="3724275"/>
        </p:xfrm>
        <a:graphic>
          <a:graphicData uri="http://schemas.openxmlformats.org/drawingml/2006/table">
            <a:tbl>
              <a:tblPr/>
              <a:tblGrid>
                <a:gridCol w="609600"/>
                <a:gridCol w="533400"/>
                <a:gridCol w="609600"/>
                <a:gridCol w="2552700"/>
                <a:gridCol w="2781300"/>
                <a:gridCol w="609600"/>
                <a:gridCol w="609600"/>
                <a:gridCol w="609600"/>
                <a:gridCol w="609600"/>
              </a:tblGrid>
              <a:tr h="323850">
                <a:tc>
                  <a:txBody>
                    <a:bodyPr/>
                    <a:lstStyle/>
                    <a:p>
                      <a:pPr algn="ctr" fontAlgn="ctr"/>
                      <a:r>
                        <a:rPr lang="en-US" sz="1000" b="0" i="0" u="none" strike="noStrike" dirty="0">
                          <a:solidFill>
                            <a:srgbClr val="000000"/>
                          </a:solidFill>
                          <a:effectLst/>
                          <a:latin typeface="Arial"/>
                        </a:rPr>
                        <a:t>Type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000" b="0" i="0" u="none" strike="noStrike">
                          <a:solidFill>
                            <a:srgbClr val="000000"/>
                          </a:solidFill>
                          <a:effectLst/>
                          <a:latin typeface="Arial"/>
                        </a:rPr>
                        <a:t>Detail Code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000" b="0" i="0" u="none" strike="noStrike">
                          <a:solidFill>
                            <a:srgbClr val="000000"/>
                          </a:solidFill>
                          <a:effectLst/>
                          <a:latin typeface="Arial"/>
                        </a:rPr>
                        <a:t>Summary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000" b="0" i="0" u="none" strike="noStrike">
                          <a:solidFill>
                            <a:srgbClr val="000000"/>
                          </a:solidFill>
                          <a:effectLst/>
                          <a:latin typeface="Arial"/>
                        </a:rPr>
                        <a:t>Detail Code Description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000" b="0" i="0" u="none" strike="noStrike">
                          <a:solidFill>
                            <a:srgbClr val="000000"/>
                          </a:solidFill>
                          <a:effectLst/>
                          <a:latin typeface="Arial"/>
                        </a:rPr>
                        <a:t>Summary Code Description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000" b="0" i="0" u="none" strike="noStrike">
                          <a:solidFill>
                            <a:srgbClr val="000000"/>
                          </a:solidFill>
                          <a:effectLst/>
                          <a:latin typeface="Arial"/>
                        </a:rPr>
                        <a:t>ISO Domain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a:rPr>
                        <a:t>ISO Family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a:rPr>
                        <a:t>ISO Sub-Family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a:rPr>
                        <a:t>SWIFT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61925">
                <a:tc>
                  <a:txBody>
                    <a:bodyPr/>
                    <a:lstStyle/>
                    <a:p>
                      <a:pPr algn="ctr" fontAlgn="ctr"/>
                      <a:r>
                        <a:rPr lang="en-US" sz="1000" b="0" i="0" u="none" strike="noStrike">
                          <a:solidFill>
                            <a:srgbClr val="000000"/>
                          </a:solidFill>
                          <a:effectLst/>
                          <a:latin typeface="Arial"/>
                        </a:rPr>
                        <a:t>CR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Arial"/>
                        </a:rPr>
                        <a:t>Money Transfer</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Incoming Money Transfers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RCDT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DMCT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TRF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CR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Money Transfer - Book</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Incoming Money Transfers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RCDT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BOOK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TRF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CR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Money Transfer - Cross-Border</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International Money Transfer Credits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RCDT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XBCT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TRF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CR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Money Transfer - Foreign Exchange</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International Credits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RCDT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FXCT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FEX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DB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Money Transfer</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Outgoing Money Transfers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ICDT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DMCT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TRF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DB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Money Transfer - Book</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Outgoing Money Transfers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ICDT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BOOK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TRF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DB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Money Transfer - Cross-Border</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International Money Transfer Debits</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ICDT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XBCT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TRF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DB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Money Transfer - Foreign Exchange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International Debits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ICDT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FXCT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FEX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ctr"/>
                      <a:r>
                        <a:rPr lang="en-US" sz="1000" b="0" i="0" u="none" strike="noStrike">
                          <a:solidFill>
                            <a:srgbClr val="000000"/>
                          </a:solidFill>
                          <a:effectLst/>
                          <a:latin typeface="Arial"/>
                        </a:rPr>
                        <a:t>Type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000" b="0" i="0" u="none" strike="noStrike">
                          <a:solidFill>
                            <a:srgbClr val="000000"/>
                          </a:solidFill>
                          <a:effectLst/>
                          <a:latin typeface="Arial"/>
                        </a:rPr>
                        <a:t>Detail Code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000" b="0" i="0" u="none" strike="noStrike">
                          <a:solidFill>
                            <a:srgbClr val="000000"/>
                          </a:solidFill>
                          <a:effectLst/>
                          <a:latin typeface="Arial"/>
                        </a:rPr>
                        <a:t>Summary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000" b="0" i="0" u="none" strike="noStrike">
                          <a:solidFill>
                            <a:srgbClr val="000000"/>
                          </a:solidFill>
                          <a:effectLst/>
                          <a:latin typeface="Arial"/>
                        </a:rPr>
                        <a:t>Detail Code Description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000" b="0" i="0" u="none" strike="noStrike">
                          <a:solidFill>
                            <a:srgbClr val="000000"/>
                          </a:solidFill>
                          <a:effectLst/>
                          <a:latin typeface="Arial"/>
                        </a:rPr>
                        <a:t>Summary Code Description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000" b="0" i="0" u="none" strike="noStrike">
                          <a:solidFill>
                            <a:srgbClr val="000000"/>
                          </a:solidFill>
                          <a:effectLst/>
                          <a:latin typeface="Arial"/>
                        </a:rPr>
                        <a:t>ISO Domain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a:rPr>
                        <a:t>ISO Family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a:rPr>
                        <a:t>ISO Sub-Family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a:rPr>
                        <a:t>SWIFT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61925">
                <a:tc>
                  <a:txBody>
                    <a:bodyPr/>
                    <a:lstStyle/>
                    <a:p>
                      <a:pPr algn="ctr" fontAlgn="ctr"/>
                      <a:r>
                        <a:rPr lang="en-US" sz="1000" b="0" i="0" u="none" strike="noStrike">
                          <a:solidFill>
                            <a:srgbClr val="000000"/>
                          </a:solidFill>
                          <a:effectLst/>
                          <a:latin typeface="Arial"/>
                        </a:rPr>
                        <a:t>CR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ACH Received</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ACH Credits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RCDT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ACDT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TRF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CR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ACH Originated Settlement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ACH Settlement Credits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IDDT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ASET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TRF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CR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ACH Originated Settlement - Return</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ACH Settlement Credits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ICDT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RTI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CR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ACH Miscellaneous</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ACH Credits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IDDT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ATXN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TRF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CR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ACH Received - Return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ACH Return Items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RCDT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RTI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DB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ACH Received</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ACH Debits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RCDT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ADBT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DDT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DB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ACH Originated Settlement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ACH Settlement Debits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ICDT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ASET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DDT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DB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ACH Originated Settlement - Return</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ACH Settlement Debits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IDDT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RTI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DB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ACH Miscellaneous</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ACH Debits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ICDT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ATXN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DDT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en-US" sz="1000" b="0" i="0" u="none" strike="noStrike">
                          <a:solidFill>
                            <a:srgbClr val="000000"/>
                          </a:solidFill>
                          <a:effectLst/>
                          <a:latin typeface="Arial"/>
                        </a:rPr>
                        <a:t>DB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ACH Received - Return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a:rPr>
                        <a:t>Total ACH Return Items </a:t>
                      </a: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PMNT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RCDT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RTI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109275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506663" y="180975"/>
            <a:ext cx="7921625" cy="865188"/>
          </a:xfrm>
        </p:spPr>
        <p:txBody>
          <a:bodyPr/>
          <a:lstStyle/>
          <a:p>
            <a:pPr eaLnBrk="1" fontAlgn="auto" hangingPunct="1">
              <a:spcAft>
                <a:spcPts val="0"/>
              </a:spcAft>
              <a:defRPr/>
            </a:pPr>
            <a:r>
              <a:rPr lang="en-US" sz="2400" dirty="0" smtClean="0">
                <a:latin typeface="+mn-lt"/>
              </a:rPr>
              <a:t>CGI Approach to Add ISO 20022 ISO Codes</a:t>
            </a:r>
            <a:r>
              <a:rPr lang="en-US" sz="2400" dirty="0">
                <a:latin typeface="+mn-lt"/>
              </a:rPr>
              <a:t/>
            </a:r>
            <a:br>
              <a:rPr lang="en-US" sz="2400" dirty="0">
                <a:latin typeface="+mn-lt"/>
              </a:rPr>
            </a:br>
            <a:r>
              <a:rPr lang="en-US" sz="1800" dirty="0" smtClean="0">
                <a:latin typeface="+mn-lt"/>
              </a:rPr>
              <a:t> Isabelle </a:t>
            </a:r>
            <a:r>
              <a:rPr lang="en-US" sz="1800" dirty="0" err="1" smtClean="0">
                <a:latin typeface="+mn-lt"/>
              </a:rPr>
              <a:t>Bouille</a:t>
            </a:r>
            <a:r>
              <a:rPr lang="en-US" sz="1400" dirty="0" smtClean="0">
                <a:latin typeface="+mn-lt"/>
              </a:rPr>
              <a:t> (SWIFT) </a:t>
            </a:r>
            <a:r>
              <a:rPr lang="en-US" sz="1800" dirty="0">
                <a:latin typeface="+mn-lt"/>
              </a:rPr>
              <a:t>&amp; Neil </a:t>
            </a:r>
            <a:r>
              <a:rPr lang="en-US" sz="1800" dirty="0" smtClean="0">
                <a:latin typeface="+mn-lt"/>
              </a:rPr>
              <a:t>Clarke </a:t>
            </a:r>
            <a:r>
              <a:rPr lang="en-US" sz="1400" dirty="0" smtClean="0">
                <a:latin typeface="+mn-lt"/>
              </a:rPr>
              <a:t>(Volante Tech)</a:t>
            </a:r>
            <a:endParaRPr lang="en-US" sz="1400" dirty="0">
              <a:latin typeface="+mn-lt"/>
            </a:endParaRPr>
          </a:p>
        </p:txBody>
      </p:sp>
      <p:sp>
        <p:nvSpPr>
          <p:cNvPr id="9" name="Slide Number Placeholder 3"/>
          <p:cNvSpPr>
            <a:spLocks noGrp="1"/>
          </p:cNvSpPr>
          <p:nvPr>
            <p:ph type="sldNum" sz="quarter" idx="12"/>
          </p:nvPr>
        </p:nvSpPr>
        <p:spPr bwMode="auto">
          <a:xfrm>
            <a:off x="11515725" y="6103938"/>
            <a:ext cx="552450" cy="365125"/>
          </a:xfrm>
          <a:ln>
            <a:miter lim="800000"/>
            <a:headEnd/>
            <a:tailEnd/>
          </a:ln>
        </p:spPr>
        <p:txBody>
          <a:bodyPr wrap="square" numCol="1" anchorCtr="0" compatLnSpc="1">
            <a:prstTxWarp prst="textNoShape">
              <a:avLst/>
            </a:prstTxWarp>
          </a:bodyPr>
          <a:lstStyle/>
          <a:p>
            <a:pPr>
              <a:defRPr/>
            </a:pPr>
            <a:fld id="{6ABF734E-33C6-4395-85EC-BE410FAA8DB2}" type="slidenum">
              <a:rPr lang="en-US" sz="1400" smtClean="0"/>
              <a:pPr>
                <a:defRPr/>
              </a:pPr>
              <a:t>5</a:t>
            </a:fld>
            <a:endParaRPr lang="en-US" dirty="0" smtClean="0"/>
          </a:p>
        </p:txBody>
      </p:sp>
      <p:sp>
        <p:nvSpPr>
          <p:cNvPr id="11"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78351" y="1144690"/>
            <a:ext cx="8595212" cy="45796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915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62496" y="5147225"/>
            <a:ext cx="723900" cy="552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00266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506663" y="180975"/>
            <a:ext cx="7921625" cy="865188"/>
          </a:xfrm>
        </p:spPr>
        <p:txBody>
          <a:bodyPr/>
          <a:lstStyle/>
          <a:p>
            <a:pPr eaLnBrk="1" fontAlgn="auto" hangingPunct="1">
              <a:spcAft>
                <a:spcPts val="0"/>
              </a:spcAft>
              <a:defRPr/>
            </a:pPr>
            <a:r>
              <a:rPr lang="en-US" sz="2400" dirty="0" smtClean="0">
                <a:latin typeface="+mn-lt"/>
              </a:rPr>
              <a:t>Initiating BTRS Action to Support RTP</a:t>
            </a:r>
            <a:endParaRPr lang="en-US" sz="1800" dirty="0">
              <a:latin typeface="+mn-lt"/>
            </a:endParaRPr>
          </a:p>
        </p:txBody>
      </p:sp>
      <p:sp>
        <p:nvSpPr>
          <p:cNvPr id="9" name="Slide Number Placeholder 3"/>
          <p:cNvSpPr>
            <a:spLocks noGrp="1"/>
          </p:cNvSpPr>
          <p:nvPr>
            <p:ph type="sldNum" sz="quarter" idx="12"/>
          </p:nvPr>
        </p:nvSpPr>
        <p:spPr bwMode="auto">
          <a:xfrm>
            <a:off x="11515725" y="6103938"/>
            <a:ext cx="552450" cy="365125"/>
          </a:xfrm>
          <a:ln>
            <a:miter lim="800000"/>
            <a:headEnd/>
            <a:tailEnd/>
          </a:ln>
        </p:spPr>
        <p:txBody>
          <a:bodyPr wrap="square" numCol="1" anchorCtr="0" compatLnSpc="1">
            <a:prstTxWarp prst="textNoShape">
              <a:avLst/>
            </a:prstTxWarp>
          </a:bodyPr>
          <a:lstStyle/>
          <a:p>
            <a:pPr>
              <a:defRPr/>
            </a:pPr>
            <a:fld id="{6ABF734E-33C6-4395-85EC-BE410FAA8DB2}" type="slidenum">
              <a:rPr lang="en-US" sz="1400" smtClean="0"/>
              <a:pPr>
                <a:defRPr/>
              </a:pPr>
              <a:t>6</a:t>
            </a:fld>
            <a:endParaRPr lang="en-US" dirty="0" smtClean="0"/>
          </a:p>
        </p:txBody>
      </p:sp>
      <p:sp>
        <p:nvSpPr>
          <p:cNvPr id="10" name="Rectangle 3"/>
          <p:cNvSpPr txBox="1">
            <a:spLocks noChangeArrowheads="1"/>
          </p:cNvSpPr>
          <p:nvPr/>
        </p:nvSpPr>
        <p:spPr bwMode="auto">
          <a:xfrm>
            <a:off x="700087" y="1271588"/>
            <a:ext cx="10719280" cy="1938980"/>
          </a:xfrm>
          <a:prstGeom prst="rect">
            <a:avLst/>
          </a:prstGeom>
          <a:noFill/>
          <a:ln w="9525">
            <a:noFill/>
            <a:miter lim="800000"/>
            <a:headEnd/>
            <a:tailEnd/>
          </a:ln>
        </p:spPr>
        <p:txBody>
          <a:bodyPr wrap="square" lIns="91429" tIns="45714" rIns="91429" bIns="45714">
            <a:spAutoFit/>
          </a:bodyPr>
          <a:lstStyle/>
          <a:p>
            <a:pPr>
              <a:buClr>
                <a:srgbClr val="A0C3D2"/>
              </a:buClr>
              <a:defRPr/>
            </a:pPr>
            <a:r>
              <a:rPr lang="en-US" sz="1600" dirty="0">
                <a:latin typeface="Arial" pitchFamily="34" charset="0"/>
                <a:cs typeface="Arial" pitchFamily="34" charset="0"/>
              </a:rPr>
              <a:t>To begin the process, Steve Ledford of The Clearing House used the X9.org website to propose the following codes</a:t>
            </a:r>
            <a:r>
              <a:rPr lang="en-US" sz="1600" dirty="0" smtClean="0">
                <a:latin typeface="Arial" pitchFamily="34" charset="0"/>
                <a:cs typeface="Arial" pitchFamily="34" charset="0"/>
              </a:rPr>
              <a:t>:</a:t>
            </a:r>
          </a:p>
          <a:p>
            <a:pPr>
              <a:buClr>
                <a:srgbClr val="A0C3D2"/>
              </a:buClr>
              <a:defRPr/>
            </a:pPr>
            <a:endParaRPr lang="en-US" sz="1600" kern="0" dirty="0" smtClean="0">
              <a:latin typeface="Arial" pitchFamily="34" charset="0"/>
              <a:cs typeface="Arial" pitchFamily="34" charset="0"/>
            </a:endParaRPr>
          </a:p>
          <a:p>
            <a:pPr>
              <a:buClr>
                <a:srgbClr val="A0C3D2"/>
              </a:buClr>
              <a:defRPr/>
            </a:pPr>
            <a:r>
              <a:rPr lang="en-US" sz="1600" u="sng" kern="0" dirty="0">
                <a:latin typeface="Arial" pitchFamily="34" charset="0"/>
                <a:cs typeface="Arial" pitchFamily="34" charset="0"/>
              </a:rPr>
              <a:t>Justification </a:t>
            </a:r>
            <a:endParaRPr lang="en-US" sz="1600" u="sng" kern="0" dirty="0" smtClean="0">
              <a:latin typeface="Arial" pitchFamily="34" charset="0"/>
              <a:cs typeface="Arial" pitchFamily="34" charset="0"/>
            </a:endParaRPr>
          </a:p>
          <a:p>
            <a:pPr>
              <a:buClr>
                <a:srgbClr val="A0C3D2"/>
              </a:buClr>
              <a:defRPr/>
            </a:pPr>
            <a:r>
              <a:rPr lang="en-US" sz="1400" kern="0" dirty="0" smtClean="0">
                <a:latin typeface="Arial" pitchFamily="34" charset="0"/>
                <a:cs typeface="Arial" pitchFamily="34" charset="0"/>
              </a:rPr>
              <a:t>Real-time </a:t>
            </a:r>
            <a:r>
              <a:rPr lang="en-US" sz="1400" kern="0" dirty="0">
                <a:latin typeface="Arial" pitchFamily="34" charset="0"/>
                <a:cs typeface="Arial" pitchFamily="34" charset="0"/>
              </a:rPr>
              <a:t>or immediate payment systems have been deployed in several countries and will soon be launched in the US (RTP), the Euro Zone (SEPA SCT </a:t>
            </a:r>
            <a:r>
              <a:rPr lang="en-US" sz="1400" kern="0" dirty="0" err="1">
                <a:latin typeface="Arial" pitchFamily="34" charset="0"/>
                <a:cs typeface="Arial" pitchFamily="34" charset="0"/>
              </a:rPr>
              <a:t>inst</a:t>
            </a:r>
            <a:r>
              <a:rPr lang="en-US" sz="1400" kern="0" dirty="0">
                <a:latin typeface="Arial" pitchFamily="34" charset="0"/>
                <a:cs typeface="Arial" pitchFamily="34" charset="0"/>
              </a:rPr>
              <a:t>) and Australia (NPP). The characteristics of these payments are </a:t>
            </a:r>
            <a:r>
              <a:rPr lang="en-US" sz="1400" u="sng" kern="0" dirty="0">
                <a:latin typeface="Arial" pitchFamily="34" charset="0"/>
                <a:cs typeface="Arial" pitchFamily="34" charset="0"/>
              </a:rPr>
              <a:t>distinct from those of ACH transactions or wire transfers</a:t>
            </a:r>
            <a:r>
              <a:rPr lang="en-US" sz="1400" kern="0" dirty="0">
                <a:latin typeface="Arial" pitchFamily="34" charset="0"/>
                <a:cs typeface="Arial" pitchFamily="34" charset="0"/>
              </a:rPr>
              <a:t>, primarily because they entail immediate notification to the sending and receiving parties and immediate application of funds. Existing codes do not address this type of transfer.</a:t>
            </a:r>
          </a:p>
          <a:p>
            <a:pPr>
              <a:buClr>
                <a:srgbClr val="A0C3D2"/>
              </a:buClr>
              <a:defRPr/>
            </a:pPr>
            <a:endParaRPr lang="en-US" sz="1600" kern="0" dirty="0">
              <a:latin typeface="Arial" pitchFamily="34" charset="0"/>
              <a:cs typeface="Arial" pitchFamily="34" charset="0"/>
            </a:endParaRPr>
          </a:p>
        </p:txBody>
      </p:sp>
      <p:sp>
        <p:nvSpPr>
          <p:cNvPr id="11"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graphicFrame>
        <p:nvGraphicFramePr>
          <p:cNvPr id="4" name="Table 3"/>
          <p:cNvGraphicFramePr>
            <a:graphicFrameLocks noGrp="1"/>
          </p:cNvGraphicFramePr>
          <p:nvPr>
            <p:extLst>
              <p:ext uri="{D42A27DB-BD31-4B8C-83A1-F6EECF244321}">
                <p14:modId xmlns:p14="http://schemas.microsoft.com/office/powerpoint/2010/main" xmlns="" val="2797112138"/>
              </p:ext>
            </p:extLst>
          </p:nvPr>
        </p:nvGraphicFramePr>
        <p:xfrm>
          <a:off x="1270453" y="3472837"/>
          <a:ext cx="9578547" cy="1219200"/>
        </p:xfrm>
        <a:graphic>
          <a:graphicData uri="http://schemas.openxmlformats.org/drawingml/2006/table">
            <a:tbl>
              <a:tblPr firstRow="1" firstCol="1" bandRow="1">
                <a:tableStyleId>{5C22544A-7EE6-4342-B048-85BDC9FD1C3A}</a:tableStyleId>
              </a:tblPr>
              <a:tblGrid>
                <a:gridCol w="3269414"/>
                <a:gridCol w="3892869"/>
                <a:gridCol w="2416264"/>
              </a:tblGrid>
              <a:tr h="0">
                <a:tc>
                  <a:txBody>
                    <a:bodyPr/>
                    <a:lstStyle/>
                    <a:p>
                      <a:pPr marL="0" marR="0">
                        <a:spcBef>
                          <a:spcPts val="0"/>
                        </a:spcBef>
                        <a:spcAft>
                          <a:spcPts val="0"/>
                        </a:spcAft>
                      </a:pPr>
                      <a:r>
                        <a:rPr lang="en-US" sz="1600" dirty="0" err="1">
                          <a:effectLst/>
                        </a:rPr>
                        <a:t>ProposedTransactionName</a:t>
                      </a:r>
                      <a:endParaRPr lang="en-US" sz="1600" dirty="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600">
                          <a:effectLst/>
                        </a:rPr>
                        <a:t>ProposedTransactionDescription</a:t>
                      </a:r>
                      <a:endParaRPr lang="en-US" sz="160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600">
                          <a:effectLst/>
                        </a:rPr>
                        <a:t>CodeType</a:t>
                      </a:r>
                      <a:endParaRPr lang="en-US" sz="1600">
                        <a:effectLst/>
                        <a:latin typeface="Calibri"/>
                        <a:ea typeface="Times New Roman"/>
                        <a:cs typeface="Times New Roman"/>
                      </a:endParaRPr>
                    </a:p>
                  </a:txBody>
                  <a:tcPr marL="0" marR="0" marT="0" marB="0"/>
                </a:tc>
              </a:tr>
              <a:tr h="0">
                <a:tc>
                  <a:txBody>
                    <a:bodyPr/>
                    <a:lstStyle/>
                    <a:p>
                      <a:pPr marL="0" marR="0">
                        <a:spcBef>
                          <a:spcPts val="0"/>
                        </a:spcBef>
                        <a:spcAft>
                          <a:spcPts val="0"/>
                        </a:spcAft>
                      </a:pPr>
                      <a:r>
                        <a:rPr lang="en-US" sz="1600" dirty="0">
                          <a:effectLst/>
                        </a:rPr>
                        <a:t>Summary Real Time Credits Received</a:t>
                      </a:r>
                      <a:endParaRPr lang="en-US" sz="1600" dirty="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600">
                          <a:effectLst/>
                        </a:rPr>
                        <a:t>Transactions are Real Time Credits Received</a:t>
                      </a:r>
                      <a:endParaRPr lang="en-US" sz="160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600">
                          <a:effectLst/>
                        </a:rPr>
                        <a:t>Credit Summary – Record 03</a:t>
                      </a:r>
                      <a:endParaRPr lang="en-US" sz="1600">
                        <a:effectLst/>
                        <a:latin typeface="Calibri"/>
                        <a:ea typeface="Times New Roman"/>
                        <a:cs typeface="Times New Roman"/>
                      </a:endParaRPr>
                    </a:p>
                  </a:txBody>
                  <a:tcPr marL="0" marR="0" marT="0" marB="0"/>
                </a:tc>
              </a:tr>
              <a:tr h="0">
                <a:tc>
                  <a:txBody>
                    <a:bodyPr/>
                    <a:lstStyle/>
                    <a:p>
                      <a:pPr marL="0" marR="0">
                        <a:spcBef>
                          <a:spcPts val="0"/>
                        </a:spcBef>
                        <a:spcAft>
                          <a:spcPts val="0"/>
                        </a:spcAft>
                      </a:pPr>
                      <a:r>
                        <a:rPr lang="en-US" sz="1600" dirty="0">
                          <a:effectLst/>
                        </a:rPr>
                        <a:t>Summary Real Time Credits Sent</a:t>
                      </a:r>
                      <a:endParaRPr lang="en-US" sz="1600" dirty="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600" dirty="0">
                          <a:effectLst/>
                        </a:rPr>
                        <a:t>Transactions are Real Time Credits Sent</a:t>
                      </a:r>
                      <a:endParaRPr lang="en-US" sz="1600" dirty="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600">
                          <a:effectLst/>
                        </a:rPr>
                        <a:t>Debit Summary - Record 03</a:t>
                      </a:r>
                      <a:endParaRPr lang="en-US" sz="1600">
                        <a:effectLst/>
                        <a:latin typeface="Calibri"/>
                        <a:ea typeface="Times New Roman"/>
                        <a:cs typeface="Times New Roman"/>
                      </a:endParaRPr>
                    </a:p>
                  </a:txBody>
                  <a:tcPr marL="0" marR="0" marT="0" marB="0"/>
                </a:tc>
              </a:tr>
              <a:tr h="0">
                <a:tc>
                  <a:txBody>
                    <a:bodyPr/>
                    <a:lstStyle/>
                    <a:p>
                      <a:pPr marL="0" marR="0">
                        <a:spcBef>
                          <a:spcPts val="0"/>
                        </a:spcBef>
                        <a:spcAft>
                          <a:spcPts val="0"/>
                        </a:spcAft>
                      </a:pPr>
                      <a:r>
                        <a:rPr lang="en-US" sz="1600">
                          <a:effectLst/>
                        </a:rPr>
                        <a:t>Real Time Credit Transfer Received</a:t>
                      </a:r>
                      <a:endParaRPr lang="en-US" sz="160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600" dirty="0">
                          <a:effectLst/>
                        </a:rPr>
                        <a:t>Transaction is a Real Time Credit Transfer</a:t>
                      </a:r>
                      <a:endParaRPr lang="en-US" sz="1600" dirty="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600" dirty="0">
                          <a:effectLst/>
                        </a:rPr>
                        <a:t>Credit Detail - Record 16</a:t>
                      </a:r>
                      <a:endParaRPr lang="en-US" sz="1600" dirty="0">
                        <a:effectLst/>
                        <a:latin typeface="Calibri"/>
                        <a:ea typeface="Times New Roman"/>
                        <a:cs typeface="Times New Roman"/>
                      </a:endParaRPr>
                    </a:p>
                  </a:txBody>
                  <a:tcPr marL="0" marR="0" marT="0" marB="0"/>
                </a:tc>
              </a:tr>
              <a:tr h="0">
                <a:tc>
                  <a:txBody>
                    <a:bodyPr/>
                    <a:lstStyle/>
                    <a:p>
                      <a:pPr marL="0" marR="0">
                        <a:spcBef>
                          <a:spcPts val="0"/>
                        </a:spcBef>
                        <a:spcAft>
                          <a:spcPts val="0"/>
                        </a:spcAft>
                      </a:pPr>
                      <a:r>
                        <a:rPr lang="en-US" sz="1600">
                          <a:effectLst/>
                        </a:rPr>
                        <a:t>Real Time Credit Transfer Sent</a:t>
                      </a:r>
                      <a:endParaRPr lang="en-US" sz="160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600" dirty="0">
                          <a:effectLst/>
                        </a:rPr>
                        <a:t>Transaction is a Real-Time Credit Transfer</a:t>
                      </a:r>
                      <a:endParaRPr lang="en-US" sz="1600" dirty="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600" dirty="0">
                          <a:effectLst/>
                        </a:rPr>
                        <a:t>Debit Detail - Record 16</a:t>
                      </a:r>
                      <a:endParaRPr lang="en-US" sz="1600" dirty="0">
                        <a:effectLst/>
                        <a:latin typeface="Calibri"/>
                        <a:ea typeface="Times New Roman"/>
                        <a:cs typeface="Times New Roman"/>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506663" y="180975"/>
            <a:ext cx="7921625" cy="865188"/>
          </a:xfrm>
        </p:spPr>
        <p:txBody>
          <a:bodyPr/>
          <a:lstStyle/>
          <a:p>
            <a:pPr eaLnBrk="1" fontAlgn="auto" hangingPunct="1">
              <a:spcAft>
                <a:spcPts val="0"/>
              </a:spcAft>
              <a:defRPr/>
            </a:pPr>
            <a:r>
              <a:rPr lang="en-US" sz="2400" dirty="0" smtClean="0">
                <a:latin typeface="+mn-lt"/>
              </a:rPr>
              <a:t>BTRS Proposal to Support RTP Transactions</a:t>
            </a:r>
            <a:endParaRPr lang="en-US" sz="1800" dirty="0">
              <a:latin typeface="+mn-lt"/>
            </a:endParaRPr>
          </a:p>
        </p:txBody>
      </p:sp>
      <p:sp>
        <p:nvSpPr>
          <p:cNvPr id="9" name="Slide Number Placeholder 3"/>
          <p:cNvSpPr>
            <a:spLocks noGrp="1"/>
          </p:cNvSpPr>
          <p:nvPr>
            <p:ph type="sldNum" sz="quarter" idx="12"/>
          </p:nvPr>
        </p:nvSpPr>
        <p:spPr bwMode="auto">
          <a:xfrm>
            <a:off x="11515725" y="6103938"/>
            <a:ext cx="552450" cy="365125"/>
          </a:xfrm>
          <a:ln>
            <a:miter lim="800000"/>
            <a:headEnd/>
            <a:tailEnd/>
          </a:ln>
        </p:spPr>
        <p:txBody>
          <a:bodyPr wrap="square" numCol="1" anchorCtr="0" compatLnSpc="1">
            <a:prstTxWarp prst="textNoShape">
              <a:avLst/>
            </a:prstTxWarp>
          </a:bodyPr>
          <a:lstStyle/>
          <a:p>
            <a:pPr>
              <a:defRPr/>
            </a:pPr>
            <a:fld id="{6ABF734E-33C6-4395-85EC-BE410FAA8DB2}" type="slidenum">
              <a:rPr lang="en-US" sz="1400" smtClean="0"/>
              <a:pPr>
                <a:defRPr/>
              </a:pPr>
              <a:t>7</a:t>
            </a:fld>
            <a:endParaRPr lang="en-US" dirty="0" smtClean="0"/>
          </a:p>
        </p:txBody>
      </p:sp>
      <p:sp>
        <p:nvSpPr>
          <p:cNvPr id="10" name="Rectangle 3"/>
          <p:cNvSpPr txBox="1">
            <a:spLocks noChangeArrowheads="1"/>
          </p:cNvSpPr>
          <p:nvPr/>
        </p:nvSpPr>
        <p:spPr bwMode="auto">
          <a:xfrm>
            <a:off x="700087" y="1271588"/>
            <a:ext cx="10719280" cy="861762"/>
          </a:xfrm>
          <a:prstGeom prst="rect">
            <a:avLst/>
          </a:prstGeom>
          <a:noFill/>
          <a:ln w="9525">
            <a:noFill/>
            <a:miter lim="800000"/>
            <a:headEnd/>
            <a:tailEnd/>
          </a:ln>
        </p:spPr>
        <p:txBody>
          <a:bodyPr wrap="square" lIns="91429" tIns="45714" rIns="91429" bIns="45714">
            <a:spAutoFit/>
          </a:bodyPr>
          <a:lstStyle/>
          <a:p>
            <a:r>
              <a:rPr lang="en-US" sz="1400" dirty="0"/>
              <a:t>A outside subcommittee met to help craft </a:t>
            </a:r>
            <a:r>
              <a:rPr lang="en-US" sz="1400" dirty="0" smtClean="0"/>
              <a:t>this proposal. </a:t>
            </a:r>
          </a:p>
          <a:p>
            <a:pPr marL="285750" indent="-285750">
              <a:buFont typeface="Arial" panose="020B0604020202020204" pitchFamily="34" charset="0"/>
              <a:buChar char="•"/>
            </a:pPr>
            <a:r>
              <a:rPr lang="en-US" sz="1200" dirty="0" smtClean="0"/>
              <a:t>Banks are pushing to finalize the RTP design!</a:t>
            </a:r>
          </a:p>
          <a:p>
            <a:pPr marL="285750" indent="-285750">
              <a:buFont typeface="Arial" panose="020B0604020202020204" pitchFamily="34" charset="0"/>
              <a:buChar char="•"/>
            </a:pPr>
            <a:r>
              <a:rPr lang="en-US" sz="1200" dirty="0" smtClean="0"/>
              <a:t>Selected </a:t>
            </a:r>
            <a:r>
              <a:rPr lang="en-US" sz="1200" dirty="0"/>
              <a:t>new codes (like SEPA and email, we did not </a:t>
            </a:r>
            <a:r>
              <a:rPr lang="en-US" sz="1200" dirty="0" smtClean="0"/>
              <a:t>repurpose codes)</a:t>
            </a:r>
          </a:p>
          <a:p>
            <a:pPr marL="285750" indent="-285750">
              <a:buFont typeface="Arial" panose="020B0604020202020204" pitchFamily="34" charset="0"/>
              <a:buChar char="•"/>
            </a:pPr>
            <a:r>
              <a:rPr lang="en-US" sz="1200" dirty="0" smtClean="0"/>
              <a:t>Publish for both BAI2 and BTR3</a:t>
            </a:r>
          </a:p>
        </p:txBody>
      </p:sp>
      <p:sp>
        <p:nvSpPr>
          <p:cNvPr id="11"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graphicFrame>
        <p:nvGraphicFramePr>
          <p:cNvPr id="6" name="Table 5"/>
          <p:cNvGraphicFramePr>
            <a:graphicFrameLocks noGrp="1"/>
          </p:cNvGraphicFramePr>
          <p:nvPr>
            <p:extLst>
              <p:ext uri="{D42A27DB-BD31-4B8C-83A1-F6EECF244321}">
                <p14:modId xmlns:p14="http://schemas.microsoft.com/office/powerpoint/2010/main" xmlns="" val="814051460"/>
              </p:ext>
            </p:extLst>
          </p:nvPr>
        </p:nvGraphicFramePr>
        <p:xfrm>
          <a:off x="1056168" y="4640356"/>
          <a:ext cx="3934549" cy="809625"/>
        </p:xfrm>
        <a:graphic>
          <a:graphicData uri="http://schemas.openxmlformats.org/drawingml/2006/table">
            <a:tbl>
              <a:tblPr firstRow="1" firstCol="1" bandRow="1"/>
              <a:tblGrid>
                <a:gridCol w="753242"/>
                <a:gridCol w="3181307"/>
              </a:tblGrid>
              <a:tr h="485775">
                <a:tc>
                  <a:txBody>
                    <a:bodyPr/>
                    <a:lstStyle/>
                    <a:p>
                      <a:pPr marL="0" marR="0" algn="ctr">
                        <a:spcBef>
                          <a:spcPts val="0"/>
                        </a:spcBef>
                        <a:spcAft>
                          <a:spcPts val="0"/>
                        </a:spcAft>
                      </a:pPr>
                      <a:r>
                        <a:rPr lang="en-US" sz="1000" dirty="0" err="1" smtClean="0">
                          <a:solidFill>
                            <a:srgbClr val="000000"/>
                          </a:solidFill>
                          <a:effectLst/>
                          <a:latin typeface="Arial"/>
                          <a:ea typeface="Times New Roman"/>
                          <a:cs typeface="Times New Roman"/>
                        </a:rPr>
                        <a:t>SummaryCode</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Times New Roman"/>
                        </a:rPr>
                        <a:t>Description </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161925">
                <a:tc>
                  <a:txBody>
                    <a:bodyPr/>
                    <a:lstStyle/>
                    <a:p>
                      <a:pPr marL="0" marR="0" algn="ctr">
                        <a:spcBef>
                          <a:spcPts val="0"/>
                        </a:spcBef>
                        <a:spcAft>
                          <a:spcPts val="0"/>
                        </a:spcAft>
                      </a:pPr>
                      <a:r>
                        <a:rPr lang="en-US" sz="1000">
                          <a:solidFill>
                            <a:srgbClr val="000000"/>
                          </a:solidFill>
                          <a:effectLst/>
                          <a:latin typeface="Arial"/>
                          <a:ea typeface="Times New Roman"/>
                          <a:cs typeface="Times New Roman"/>
                        </a:rPr>
                        <a:t>159</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indent="127000">
                        <a:spcBef>
                          <a:spcPts val="0"/>
                        </a:spcBef>
                        <a:spcAft>
                          <a:spcPts val="0"/>
                        </a:spcAft>
                      </a:pPr>
                      <a:r>
                        <a:rPr lang="en-US" sz="1000" dirty="0" smtClean="0">
                          <a:solidFill>
                            <a:srgbClr val="000000"/>
                          </a:solidFill>
                          <a:effectLst/>
                          <a:latin typeface="Arial"/>
                          <a:ea typeface="Times New Roman"/>
                          <a:cs typeface="Times New Roman"/>
                        </a:rPr>
                        <a:t>Total Real Time </a:t>
                      </a:r>
                      <a:r>
                        <a:rPr lang="en-GB" sz="1000" dirty="0" smtClean="0">
                          <a:solidFill>
                            <a:srgbClr val="000000"/>
                          </a:solidFill>
                          <a:effectLst/>
                          <a:latin typeface="Arial"/>
                          <a:ea typeface="Times New Roman"/>
                          <a:cs typeface="Times New Roman"/>
                        </a:rPr>
                        <a:t>Payment</a:t>
                      </a:r>
                      <a:r>
                        <a:rPr lang="en-GB" sz="1000" baseline="0" dirty="0" smtClean="0">
                          <a:solidFill>
                            <a:srgbClr val="000000"/>
                          </a:solidFill>
                          <a:effectLst/>
                          <a:latin typeface="Arial"/>
                          <a:ea typeface="Times New Roman"/>
                          <a:cs typeface="Times New Roman"/>
                        </a:rPr>
                        <a:t> Credits</a:t>
                      </a:r>
                      <a:endParaRPr lang="en-US" sz="11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r>
              <a:tr h="161925">
                <a:tc>
                  <a:txBody>
                    <a:bodyPr/>
                    <a:lstStyle/>
                    <a:p>
                      <a:pPr marL="0" marR="0" algn="ctr">
                        <a:spcBef>
                          <a:spcPts val="0"/>
                        </a:spcBef>
                        <a:spcAft>
                          <a:spcPts val="0"/>
                        </a:spcAft>
                      </a:pPr>
                      <a:r>
                        <a:rPr lang="en-US" sz="1000">
                          <a:solidFill>
                            <a:srgbClr val="000000"/>
                          </a:solidFill>
                          <a:effectLst/>
                          <a:latin typeface="Arial"/>
                          <a:ea typeface="Times New Roman"/>
                          <a:cs typeface="Times New Roman"/>
                        </a:rPr>
                        <a:t>459</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indent="127000">
                        <a:spcBef>
                          <a:spcPts val="0"/>
                        </a:spcBef>
                        <a:spcAft>
                          <a:spcPts val="0"/>
                        </a:spcAft>
                      </a:pPr>
                      <a:r>
                        <a:rPr lang="en-US" sz="1000" dirty="0" smtClean="0">
                          <a:solidFill>
                            <a:srgbClr val="000000"/>
                          </a:solidFill>
                          <a:effectLst/>
                          <a:latin typeface="Arial"/>
                          <a:ea typeface="Times New Roman"/>
                          <a:cs typeface="Times New Roman"/>
                        </a:rPr>
                        <a:t>Total Real Time </a:t>
                      </a:r>
                      <a:r>
                        <a:rPr lang="en-GB" sz="1000" dirty="0" smtClean="0">
                          <a:solidFill>
                            <a:srgbClr val="000000"/>
                          </a:solidFill>
                          <a:effectLst/>
                          <a:latin typeface="Arial"/>
                          <a:ea typeface="Times New Roman"/>
                          <a:cs typeface="Times New Roman"/>
                        </a:rPr>
                        <a:t>Payment</a:t>
                      </a:r>
                      <a:r>
                        <a:rPr lang="en-GB" sz="1000" baseline="0" dirty="0" smtClean="0">
                          <a:solidFill>
                            <a:srgbClr val="000000"/>
                          </a:solidFill>
                          <a:effectLst/>
                          <a:latin typeface="Arial"/>
                          <a:ea typeface="Times New Roman"/>
                          <a:cs typeface="Times New Roman"/>
                        </a:rPr>
                        <a:t> Debits</a:t>
                      </a:r>
                      <a:endParaRPr lang="en-US" sz="11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993767574"/>
              </p:ext>
            </p:extLst>
          </p:nvPr>
        </p:nvGraphicFramePr>
        <p:xfrm>
          <a:off x="1057054" y="3185467"/>
          <a:ext cx="9525000" cy="647700"/>
        </p:xfrm>
        <a:graphic>
          <a:graphicData uri="http://schemas.openxmlformats.org/drawingml/2006/table">
            <a:tbl>
              <a:tblPr firstRow="1" firstCol="1" bandRow="1"/>
              <a:tblGrid>
                <a:gridCol w="607060"/>
                <a:gridCol w="532130"/>
                <a:gridCol w="759608"/>
                <a:gridCol w="2020185"/>
                <a:gridCol w="2424223"/>
                <a:gridCol w="886047"/>
                <a:gridCol w="779721"/>
                <a:gridCol w="907696"/>
                <a:gridCol w="608330"/>
              </a:tblGrid>
              <a:tr h="323850">
                <a:tc>
                  <a:txBody>
                    <a:bodyPr/>
                    <a:lstStyle/>
                    <a:p>
                      <a:pPr marL="0" marR="0" algn="ctr">
                        <a:spcBef>
                          <a:spcPts val="0"/>
                        </a:spcBef>
                        <a:spcAft>
                          <a:spcPts val="0"/>
                        </a:spcAft>
                      </a:pPr>
                      <a:r>
                        <a:rPr lang="en-US" sz="1000" dirty="0">
                          <a:solidFill>
                            <a:srgbClr val="000000"/>
                          </a:solidFill>
                          <a:effectLst/>
                          <a:latin typeface="Arial"/>
                          <a:ea typeface="Times New Roman"/>
                          <a:cs typeface="Times New Roman"/>
                        </a:rPr>
                        <a:t>Type </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Times New Roman"/>
                        </a:rPr>
                        <a:t>Detail Code </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Times New Roman"/>
                        </a:rPr>
                        <a:t>Summary Code</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Times New Roman"/>
                        </a:rPr>
                        <a:t>Detail Code Description </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Times New Roman"/>
                        </a:rPr>
                        <a:t>Summary Code Description </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Times New Roman"/>
                        </a:rPr>
                        <a:t>ISO Domain</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Times New Roman"/>
                        </a:rPr>
                        <a:t>ISO Family</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Times New Roman"/>
                        </a:rPr>
                        <a:t>ISO Sub-Family</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Times New Roman"/>
                        </a:rPr>
                        <a:t>SWIFT</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61925">
                <a:tc>
                  <a:txBody>
                    <a:bodyPr/>
                    <a:lstStyle/>
                    <a:p>
                      <a:pPr marL="0" marR="0" algn="ctr">
                        <a:spcBef>
                          <a:spcPts val="0"/>
                        </a:spcBef>
                        <a:spcAft>
                          <a:spcPts val="0"/>
                        </a:spcAft>
                      </a:pPr>
                      <a:r>
                        <a:rPr lang="en-US" sz="1000">
                          <a:solidFill>
                            <a:srgbClr val="000000"/>
                          </a:solidFill>
                          <a:effectLst/>
                          <a:latin typeface="Arial"/>
                          <a:ea typeface="Times New Roman"/>
                          <a:cs typeface="Times New Roman"/>
                        </a:rPr>
                        <a:t>CR</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Times New Roman"/>
                        </a:rPr>
                        <a:t>158</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Times New Roman"/>
                        </a:rPr>
                        <a:t>159</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indent="127000">
                        <a:spcBef>
                          <a:spcPts val="0"/>
                        </a:spcBef>
                        <a:spcAft>
                          <a:spcPts val="0"/>
                        </a:spcAft>
                      </a:pPr>
                      <a:r>
                        <a:rPr lang="en-GB" sz="1000" dirty="0">
                          <a:solidFill>
                            <a:srgbClr val="000000"/>
                          </a:solidFill>
                          <a:effectLst/>
                          <a:latin typeface="Arial"/>
                          <a:ea typeface="Times New Roman"/>
                          <a:cs typeface="Times New Roman"/>
                        </a:rPr>
                        <a:t>Real Time </a:t>
                      </a:r>
                      <a:r>
                        <a:rPr lang="en-GB" sz="1000" dirty="0" smtClean="0">
                          <a:solidFill>
                            <a:srgbClr val="000000"/>
                          </a:solidFill>
                          <a:effectLst/>
                          <a:latin typeface="Arial"/>
                          <a:ea typeface="Times New Roman"/>
                          <a:cs typeface="Times New Roman"/>
                        </a:rPr>
                        <a:t>Payment</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indent="127000">
                        <a:spcBef>
                          <a:spcPts val="0"/>
                        </a:spcBef>
                        <a:spcAft>
                          <a:spcPts val="0"/>
                        </a:spcAft>
                      </a:pPr>
                      <a:r>
                        <a:rPr lang="en-US" sz="1000" dirty="0">
                          <a:solidFill>
                            <a:srgbClr val="000000"/>
                          </a:solidFill>
                          <a:effectLst/>
                          <a:latin typeface="Arial"/>
                          <a:ea typeface="Times New Roman"/>
                          <a:cs typeface="Times New Roman"/>
                        </a:rPr>
                        <a:t>Total Real Time </a:t>
                      </a:r>
                      <a:r>
                        <a:rPr lang="en-GB" sz="1000" dirty="0" smtClean="0">
                          <a:solidFill>
                            <a:srgbClr val="000000"/>
                          </a:solidFill>
                          <a:effectLst/>
                          <a:latin typeface="Arial"/>
                          <a:ea typeface="Times New Roman"/>
                          <a:cs typeface="Times New Roman"/>
                        </a:rPr>
                        <a:t>Payment</a:t>
                      </a:r>
                      <a:r>
                        <a:rPr lang="en-GB" sz="1000" baseline="0" dirty="0" smtClean="0">
                          <a:solidFill>
                            <a:srgbClr val="000000"/>
                          </a:solidFill>
                          <a:effectLst/>
                          <a:latin typeface="Arial"/>
                          <a:ea typeface="Times New Roman"/>
                          <a:cs typeface="Times New Roman"/>
                        </a:rPr>
                        <a:t> Credits</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Times New Roman"/>
                        </a:rPr>
                        <a:t>PMNT</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dirty="0" smtClean="0">
                          <a:solidFill>
                            <a:srgbClr val="FF0000"/>
                          </a:solidFill>
                          <a:effectLst/>
                          <a:latin typeface="Arial"/>
                          <a:ea typeface="Times New Roman"/>
                          <a:cs typeface="Times New Roman"/>
                        </a:rPr>
                        <a:t>RRCT </a:t>
                      </a:r>
                      <a:endParaRPr lang="en-US" sz="1100" dirty="0">
                        <a:solidFill>
                          <a:srgbClr val="FF00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dirty="0" smtClean="0">
                          <a:solidFill>
                            <a:srgbClr val="FF0000"/>
                          </a:solidFill>
                          <a:effectLst/>
                          <a:latin typeface="Arial"/>
                          <a:ea typeface="Times New Roman"/>
                          <a:cs typeface="Times New Roman"/>
                        </a:rPr>
                        <a:t>DMCT</a:t>
                      </a:r>
                      <a:endParaRPr lang="en-US" sz="1100" dirty="0">
                        <a:solidFill>
                          <a:srgbClr val="FF00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dirty="0" smtClean="0">
                          <a:solidFill>
                            <a:srgbClr val="FF0000"/>
                          </a:solidFill>
                          <a:effectLst/>
                          <a:latin typeface="Arial"/>
                          <a:ea typeface="Times New Roman"/>
                          <a:cs typeface="Times New Roman"/>
                        </a:rPr>
                        <a:t>TRF</a:t>
                      </a:r>
                      <a:endParaRPr lang="en-US" sz="1100" dirty="0">
                        <a:solidFill>
                          <a:srgbClr val="FF00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r>
              <a:tr h="161925">
                <a:tc>
                  <a:txBody>
                    <a:bodyPr/>
                    <a:lstStyle/>
                    <a:p>
                      <a:pPr marL="0" marR="0" algn="ctr">
                        <a:spcBef>
                          <a:spcPts val="0"/>
                        </a:spcBef>
                        <a:spcAft>
                          <a:spcPts val="0"/>
                        </a:spcAft>
                      </a:pPr>
                      <a:r>
                        <a:rPr lang="en-US" sz="1000">
                          <a:solidFill>
                            <a:srgbClr val="000000"/>
                          </a:solidFill>
                          <a:effectLst/>
                          <a:latin typeface="Arial"/>
                          <a:ea typeface="Times New Roman"/>
                          <a:cs typeface="Times New Roman"/>
                        </a:rPr>
                        <a:t>DR</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Times New Roman"/>
                        </a:rPr>
                        <a:t>458</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Times New Roman"/>
                        </a:rPr>
                        <a:t>459</a:t>
                      </a:r>
                      <a:endParaRPr lang="en-US"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indent="127000">
                        <a:spcBef>
                          <a:spcPts val="0"/>
                        </a:spcBef>
                        <a:spcAft>
                          <a:spcPts val="0"/>
                        </a:spcAft>
                      </a:pPr>
                      <a:r>
                        <a:rPr lang="en-GB" sz="1000" dirty="0">
                          <a:solidFill>
                            <a:srgbClr val="000000"/>
                          </a:solidFill>
                          <a:effectLst/>
                          <a:latin typeface="Arial"/>
                          <a:ea typeface="Times New Roman"/>
                          <a:cs typeface="Times New Roman"/>
                        </a:rPr>
                        <a:t>Real Time </a:t>
                      </a:r>
                      <a:r>
                        <a:rPr lang="en-GB" sz="1000" dirty="0" smtClean="0">
                          <a:solidFill>
                            <a:srgbClr val="000000"/>
                          </a:solidFill>
                          <a:effectLst/>
                          <a:latin typeface="Arial"/>
                          <a:ea typeface="Times New Roman"/>
                          <a:cs typeface="Times New Roman"/>
                        </a:rPr>
                        <a:t>Payment</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indent="127000">
                        <a:spcBef>
                          <a:spcPts val="0"/>
                        </a:spcBef>
                        <a:spcAft>
                          <a:spcPts val="0"/>
                        </a:spcAft>
                      </a:pPr>
                      <a:r>
                        <a:rPr lang="en-US" sz="1000" dirty="0">
                          <a:solidFill>
                            <a:srgbClr val="000000"/>
                          </a:solidFill>
                          <a:effectLst/>
                          <a:latin typeface="Arial"/>
                          <a:ea typeface="Times New Roman"/>
                          <a:cs typeface="Times New Roman"/>
                        </a:rPr>
                        <a:t>Total Real Time </a:t>
                      </a:r>
                      <a:r>
                        <a:rPr lang="en-GB" sz="1000" dirty="0" smtClean="0">
                          <a:solidFill>
                            <a:srgbClr val="000000"/>
                          </a:solidFill>
                          <a:effectLst/>
                          <a:latin typeface="Arial"/>
                          <a:ea typeface="Times New Roman"/>
                          <a:cs typeface="Times New Roman"/>
                        </a:rPr>
                        <a:t>Payment</a:t>
                      </a:r>
                      <a:r>
                        <a:rPr lang="en-GB" sz="1000" baseline="0" dirty="0" smtClean="0">
                          <a:solidFill>
                            <a:srgbClr val="000000"/>
                          </a:solidFill>
                          <a:effectLst/>
                          <a:latin typeface="Arial"/>
                          <a:ea typeface="Times New Roman"/>
                          <a:cs typeface="Times New Roman"/>
                        </a:rPr>
                        <a:t> Debits</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Times New Roman"/>
                        </a:rPr>
                        <a:t>PMNT</a:t>
                      </a:r>
                      <a:endParaRPr lang="en-US"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dirty="0">
                          <a:solidFill>
                            <a:srgbClr val="FF0000"/>
                          </a:solidFill>
                          <a:effectLst/>
                          <a:latin typeface="Arial"/>
                          <a:ea typeface="Times New Roman"/>
                          <a:cs typeface="Times New Roman"/>
                        </a:rPr>
                        <a:t> </a:t>
                      </a:r>
                      <a:r>
                        <a:rPr lang="en-US" sz="1000" dirty="0" smtClean="0">
                          <a:solidFill>
                            <a:srgbClr val="FF0000"/>
                          </a:solidFill>
                          <a:effectLst/>
                          <a:latin typeface="Arial"/>
                          <a:ea typeface="Times New Roman"/>
                          <a:cs typeface="Times New Roman"/>
                        </a:rPr>
                        <a:t>IRCT</a:t>
                      </a:r>
                      <a:endParaRPr lang="en-US" sz="1100" dirty="0">
                        <a:solidFill>
                          <a:srgbClr val="FF00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dirty="0" smtClean="0">
                          <a:solidFill>
                            <a:srgbClr val="FF0000"/>
                          </a:solidFill>
                          <a:effectLst/>
                          <a:latin typeface="Arial"/>
                          <a:ea typeface="Times New Roman"/>
                          <a:cs typeface="Times New Roman"/>
                        </a:rPr>
                        <a:t>DMCT</a:t>
                      </a:r>
                      <a:endParaRPr lang="en-US" sz="1100" dirty="0">
                        <a:solidFill>
                          <a:srgbClr val="FF00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1000" dirty="0" smtClean="0">
                          <a:solidFill>
                            <a:srgbClr val="FF0000"/>
                          </a:solidFill>
                          <a:effectLst/>
                          <a:latin typeface="Arial"/>
                          <a:ea typeface="Times New Roman"/>
                          <a:cs typeface="Times New Roman"/>
                        </a:rPr>
                        <a:t>TRF</a:t>
                      </a:r>
                      <a:endParaRPr lang="en-US" sz="1100" dirty="0">
                        <a:solidFill>
                          <a:srgbClr val="FF00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r>
            </a:tbl>
          </a:graphicData>
        </a:graphic>
      </p:graphicFrame>
      <p:sp>
        <p:nvSpPr>
          <p:cNvPr id="12" name="Rectangle 3"/>
          <p:cNvSpPr txBox="1">
            <a:spLocks noChangeArrowheads="1"/>
          </p:cNvSpPr>
          <p:nvPr/>
        </p:nvSpPr>
        <p:spPr bwMode="auto">
          <a:xfrm>
            <a:off x="916283" y="2643188"/>
            <a:ext cx="10311698" cy="430875"/>
          </a:xfrm>
          <a:prstGeom prst="rect">
            <a:avLst/>
          </a:prstGeom>
          <a:noFill/>
          <a:ln w="9525">
            <a:noFill/>
            <a:miter lim="800000"/>
            <a:headEnd/>
            <a:tailEnd/>
          </a:ln>
        </p:spPr>
        <p:txBody>
          <a:bodyPr wrap="square" lIns="91429" tIns="45714" rIns="91429" bIns="45714">
            <a:spAutoFit/>
          </a:bodyPr>
          <a:lstStyle/>
          <a:p>
            <a:r>
              <a:rPr lang="en-US" sz="1400" dirty="0" smtClean="0">
                <a:solidFill>
                  <a:schemeClr val="accent1">
                    <a:lumMod val="75000"/>
                  </a:schemeClr>
                </a:solidFill>
              </a:rPr>
              <a:t>Create 2 Detail Codes:					</a:t>
            </a:r>
            <a:r>
              <a:rPr lang="en-US" sz="800" dirty="0" smtClean="0">
                <a:solidFill>
                  <a:schemeClr val="accent1">
                    <a:lumMod val="75000"/>
                  </a:schemeClr>
                </a:solidFill>
              </a:rPr>
              <a:t>RRCP = Received Real-time Credit Transfer	  </a:t>
            </a:r>
            <a:r>
              <a:rPr lang="en-US" sz="800" dirty="0">
                <a:solidFill>
                  <a:schemeClr val="accent1">
                    <a:lumMod val="75000"/>
                  </a:schemeClr>
                </a:solidFill>
              </a:rPr>
              <a:t>DMCT - Domestic Credit Transfer</a:t>
            </a:r>
            <a:endParaRPr lang="en-US" sz="800" dirty="0" smtClean="0">
              <a:solidFill>
                <a:schemeClr val="accent1">
                  <a:lumMod val="75000"/>
                </a:schemeClr>
              </a:solidFill>
            </a:endParaRPr>
          </a:p>
          <a:p>
            <a:r>
              <a:rPr lang="en-US" sz="800" dirty="0">
                <a:solidFill>
                  <a:schemeClr val="accent1">
                    <a:lumMod val="75000"/>
                  </a:schemeClr>
                </a:solidFill>
              </a:rPr>
              <a:t>	</a:t>
            </a:r>
            <a:r>
              <a:rPr lang="en-US" sz="800" dirty="0" smtClean="0">
                <a:solidFill>
                  <a:schemeClr val="accent1">
                    <a:lumMod val="75000"/>
                  </a:schemeClr>
                </a:solidFill>
              </a:rPr>
              <a:t>					 IRCP = Issued Real-time </a:t>
            </a:r>
            <a:r>
              <a:rPr lang="en-US" sz="800" dirty="0">
                <a:solidFill>
                  <a:schemeClr val="accent1">
                    <a:lumMod val="75000"/>
                  </a:schemeClr>
                </a:solidFill>
              </a:rPr>
              <a:t>Credit Transfer</a:t>
            </a:r>
            <a:endParaRPr lang="en-US" sz="1400" dirty="0">
              <a:solidFill>
                <a:schemeClr val="accent1">
                  <a:lumMod val="75000"/>
                </a:schemeClr>
              </a:solidFill>
            </a:endParaRPr>
          </a:p>
        </p:txBody>
      </p:sp>
      <p:sp>
        <p:nvSpPr>
          <p:cNvPr id="13" name="Rectangle 3"/>
          <p:cNvSpPr txBox="1">
            <a:spLocks noChangeArrowheads="1"/>
          </p:cNvSpPr>
          <p:nvPr/>
        </p:nvSpPr>
        <p:spPr bwMode="auto">
          <a:xfrm>
            <a:off x="983622" y="4095530"/>
            <a:ext cx="10719280" cy="307764"/>
          </a:xfrm>
          <a:prstGeom prst="rect">
            <a:avLst/>
          </a:prstGeom>
          <a:noFill/>
          <a:ln w="9525">
            <a:noFill/>
            <a:miter lim="800000"/>
            <a:headEnd/>
            <a:tailEnd/>
          </a:ln>
        </p:spPr>
        <p:txBody>
          <a:bodyPr wrap="square" lIns="91429" tIns="45714" rIns="91429" bIns="45714">
            <a:spAutoFit/>
          </a:bodyPr>
          <a:lstStyle/>
          <a:p>
            <a:r>
              <a:rPr lang="en-US" sz="1400" dirty="0" smtClean="0">
                <a:solidFill>
                  <a:schemeClr val="accent1">
                    <a:lumMod val="75000"/>
                  </a:schemeClr>
                </a:solidFill>
              </a:rPr>
              <a:t>Create 2 Summary Codes:</a:t>
            </a:r>
            <a:endParaRPr lang="en-US" sz="1400" dirty="0">
              <a:solidFill>
                <a:schemeClr val="accent1">
                  <a:lumMod val="75000"/>
                </a:schemeClr>
              </a:solidFill>
            </a:endParaRPr>
          </a:p>
        </p:txBody>
      </p:sp>
      <p:sp>
        <p:nvSpPr>
          <p:cNvPr id="14" name="Rectangle 3"/>
          <p:cNvSpPr txBox="1">
            <a:spLocks noChangeArrowheads="1"/>
          </p:cNvSpPr>
          <p:nvPr/>
        </p:nvSpPr>
        <p:spPr bwMode="auto">
          <a:xfrm>
            <a:off x="5533637" y="4314031"/>
            <a:ext cx="5273563" cy="830985"/>
          </a:xfrm>
          <a:prstGeom prst="rect">
            <a:avLst/>
          </a:prstGeom>
          <a:noFill/>
          <a:ln w="9525">
            <a:noFill/>
            <a:miter lim="800000"/>
            <a:headEnd/>
            <a:tailEnd/>
          </a:ln>
        </p:spPr>
        <p:txBody>
          <a:bodyPr wrap="square" lIns="91429" tIns="45714" rIns="91429" bIns="45714">
            <a:spAutoFit/>
          </a:bodyPr>
          <a:lstStyle/>
          <a:p>
            <a:r>
              <a:rPr lang="en-US" sz="1200" u="sng" dirty="0" smtClean="0"/>
              <a:t>Subcommittee</a:t>
            </a:r>
            <a:r>
              <a:rPr lang="en-US" sz="1200" dirty="0" smtClean="0"/>
              <a:t>:  </a:t>
            </a:r>
            <a:r>
              <a:rPr lang="en-US" sz="1200" dirty="0"/>
              <a:t>Garret </a:t>
            </a:r>
            <a:r>
              <a:rPr lang="en-US" sz="1200" dirty="0" smtClean="0"/>
              <a:t>Rogers (PNC), </a:t>
            </a:r>
            <a:r>
              <a:rPr lang="en-US" sz="1200" dirty="0"/>
              <a:t>Janet </a:t>
            </a:r>
            <a:r>
              <a:rPr lang="en-US" sz="1200" dirty="0" smtClean="0"/>
              <a:t>Busch (X9), </a:t>
            </a:r>
            <a:r>
              <a:rPr lang="en-US" sz="1200" dirty="0"/>
              <a:t>Steve </a:t>
            </a:r>
            <a:r>
              <a:rPr lang="en-US" sz="1200" dirty="0" smtClean="0"/>
              <a:t>Stevens (X9), </a:t>
            </a:r>
            <a:r>
              <a:rPr lang="en-US" sz="1200" dirty="0"/>
              <a:t>Steve </a:t>
            </a:r>
            <a:r>
              <a:rPr lang="en-US" sz="1200" dirty="0" smtClean="0"/>
              <a:t>Ledford (TCH), </a:t>
            </a:r>
            <a:r>
              <a:rPr lang="en-US" sz="1200" dirty="0"/>
              <a:t>Mary </a:t>
            </a:r>
            <a:r>
              <a:rPr lang="en-US" sz="1200" dirty="0" smtClean="0"/>
              <a:t>Hughes (X9), </a:t>
            </a:r>
            <a:r>
              <a:rPr lang="en-US" sz="1200" dirty="0"/>
              <a:t>John </a:t>
            </a:r>
            <a:r>
              <a:rPr lang="en-US" sz="1200" dirty="0" smtClean="0"/>
              <a:t>Humphreys (BYNM), </a:t>
            </a:r>
            <a:r>
              <a:rPr lang="en-US" sz="1200" dirty="0"/>
              <a:t>Bill </a:t>
            </a:r>
            <a:r>
              <a:rPr lang="en-US" sz="1200" dirty="0" smtClean="0"/>
              <a:t>Golembiewski (BYNM), Paul Trozzo (PNC), </a:t>
            </a:r>
            <a:r>
              <a:rPr lang="en-US" sz="1200" dirty="0"/>
              <a:t>Jim </a:t>
            </a:r>
            <a:r>
              <a:rPr lang="en-US" sz="1200" dirty="0" smtClean="0"/>
              <a:t>Colassano (TCH), </a:t>
            </a:r>
            <a:r>
              <a:rPr lang="en-US" sz="1200" dirty="0"/>
              <a:t>David </a:t>
            </a:r>
            <a:r>
              <a:rPr lang="en-US" sz="1200" dirty="0" smtClean="0"/>
              <a:t>Repking (JPM), </a:t>
            </a:r>
            <a:r>
              <a:rPr lang="en-US" sz="1200" dirty="0"/>
              <a:t>Carl </a:t>
            </a:r>
            <a:r>
              <a:rPr lang="en-US" sz="1200" dirty="0" smtClean="0"/>
              <a:t>Slabicki (BYNM), Vince </a:t>
            </a:r>
            <a:r>
              <a:rPr lang="en-US" sz="1200" dirty="0"/>
              <a:t>Galloni</a:t>
            </a:r>
            <a:r>
              <a:rPr lang="en-US" sz="1200" dirty="0" smtClean="0"/>
              <a:t> (BYNM)</a:t>
            </a:r>
          </a:p>
        </p:txBody>
      </p:sp>
    </p:spTree>
    <p:extLst>
      <p:ext uri="{BB962C8B-B14F-4D97-AF65-F5344CB8AC3E}">
        <p14:creationId xmlns:p14="http://schemas.microsoft.com/office/powerpoint/2010/main" xmlns="" val="1908215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703264" y="1271588"/>
            <a:ext cx="7391658" cy="1181327"/>
          </a:xfrm>
          <a:prstGeom prst="rect">
            <a:avLst/>
          </a:prstGeom>
          <a:noFill/>
          <a:ln w="9525">
            <a:noFill/>
            <a:miter lim="800000"/>
            <a:headEnd/>
            <a:tailEnd/>
          </a:ln>
        </p:spPr>
        <p:txBody>
          <a:bodyPr wrap="square" lIns="91418" tIns="45709" rIns="91418" bIns="45709">
            <a:spAutoFit/>
          </a:bodyPr>
          <a:lstStyle/>
          <a:p>
            <a:pPr marL="1425" lvl="1" defTabSz="914608">
              <a:lnSpc>
                <a:spcPct val="110000"/>
              </a:lnSpc>
              <a:spcBef>
                <a:spcPts val="1077"/>
              </a:spcBef>
              <a:buClr>
                <a:srgbClr val="7397BC"/>
              </a:buClr>
              <a:buSzPct val="92000"/>
              <a:defRPr/>
            </a:pPr>
            <a:r>
              <a:rPr lang="en-US" sz="1400" dirty="0"/>
              <a:t>Another consideration is to produce an industry standard for RTP format within the BTRS Standard, which would conform to CGI. We should look to recommend a ‘best practice’ for the Record 88 text</a:t>
            </a:r>
            <a:r>
              <a:rPr lang="en-US" sz="1400" dirty="0" smtClean="0"/>
              <a:t>.</a:t>
            </a:r>
          </a:p>
          <a:p>
            <a:pPr marL="287175" lvl="1" indent="-285750" defTabSz="914608">
              <a:lnSpc>
                <a:spcPct val="110000"/>
              </a:lnSpc>
              <a:spcBef>
                <a:spcPts val="1077"/>
              </a:spcBef>
              <a:buClr>
                <a:srgbClr val="7397BC"/>
              </a:buClr>
              <a:buSzPct val="92000"/>
              <a:buFont typeface="Arial" panose="020B0604020202020204" pitchFamily="34" charset="0"/>
              <a:buChar char="•"/>
              <a:defRPr/>
            </a:pPr>
            <a:r>
              <a:rPr lang="en-US" sz="1200" dirty="0" smtClean="0"/>
              <a:t>X9 will follow the CGI Lead for ISO camt.054</a:t>
            </a:r>
            <a:endParaRPr lang="en-US" sz="1200" dirty="0">
              <a:solidFill>
                <a:srgbClr val="000000"/>
              </a:solidFill>
              <a:latin typeface="+mn-lt"/>
              <a:cs typeface="Arial" pitchFamily="34" charset="0"/>
            </a:endParaRPr>
          </a:p>
        </p:txBody>
      </p:sp>
      <p:sp>
        <p:nvSpPr>
          <p:cNvPr id="4" name="Rectangle 2"/>
          <p:cNvSpPr>
            <a:spLocks noGrp="1" noChangeArrowheads="1"/>
          </p:cNvSpPr>
          <p:nvPr>
            <p:ph type="title"/>
          </p:nvPr>
        </p:nvSpPr>
        <p:spPr>
          <a:xfrm>
            <a:off x="2451100" y="350838"/>
            <a:ext cx="7478713" cy="539750"/>
          </a:xfrm>
        </p:spPr>
        <p:txBody>
          <a:bodyPr/>
          <a:lstStyle/>
          <a:p>
            <a:pPr>
              <a:defRPr/>
            </a:pPr>
            <a:r>
              <a:rPr lang="en-US" sz="2400" dirty="0" smtClean="0">
                <a:latin typeface="+mn-lt"/>
              </a:rPr>
              <a:t>BTRS </a:t>
            </a:r>
            <a:r>
              <a:rPr lang="en-US" sz="2400" dirty="0">
                <a:latin typeface="+mn-lt"/>
              </a:rPr>
              <a:t>Approach for Transaction Text (Record 88)</a:t>
            </a:r>
          </a:p>
        </p:txBody>
      </p:sp>
      <p:sp>
        <p:nvSpPr>
          <p:cNvPr id="7" name="Slide Number Placeholder 3"/>
          <p:cNvSpPr>
            <a:spLocks noGrp="1"/>
          </p:cNvSpPr>
          <p:nvPr>
            <p:ph type="sldNum" sz="quarter" idx="12"/>
          </p:nvPr>
        </p:nvSpPr>
        <p:spPr bwMode="auto">
          <a:xfrm>
            <a:off x="11550650" y="6069013"/>
            <a:ext cx="554038" cy="365125"/>
          </a:xfrm>
          <a:ln>
            <a:miter lim="800000"/>
            <a:headEnd/>
            <a:tailEnd/>
          </a:ln>
        </p:spPr>
        <p:txBody>
          <a:bodyPr wrap="square" numCol="1" anchorCtr="0" compatLnSpc="1">
            <a:prstTxWarp prst="textNoShape">
              <a:avLst/>
            </a:prstTxWarp>
          </a:bodyPr>
          <a:lstStyle/>
          <a:p>
            <a:pPr>
              <a:defRPr/>
            </a:pPr>
            <a:fld id="{5A9D6A0C-2634-401E-8DFD-73BC0589AF52}" type="slidenum">
              <a:rPr lang="en-US" sz="1400" smtClean="0"/>
              <a:pPr>
                <a:defRPr/>
              </a:pPr>
              <a:t>8</a:t>
            </a:fld>
            <a:endParaRPr lang="en-US" dirty="0" smtClean="0"/>
          </a:p>
        </p:txBody>
      </p:sp>
      <p:sp>
        <p:nvSpPr>
          <p:cNvPr id="8"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pic>
        <p:nvPicPr>
          <p:cNvPr id="2151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15692" y="2437993"/>
            <a:ext cx="3744654" cy="34474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513"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95026" y="1190845"/>
            <a:ext cx="3171490" cy="46946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744" y="769665"/>
            <a:ext cx="11582400" cy="5448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3"/>
          <p:cNvSpPr txBox="1">
            <a:spLocks noChangeArrowheads="1"/>
          </p:cNvSpPr>
          <p:nvPr/>
        </p:nvSpPr>
        <p:spPr bwMode="auto">
          <a:xfrm>
            <a:off x="2501584" y="469333"/>
            <a:ext cx="7391658" cy="284095"/>
          </a:xfrm>
          <a:prstGeom prst="rect">
            <a:avLst/>
          </a:prstGeom>
          <a:noFill/>
          <a:ln w="9525">
            <a:noFill/>
            <a:miter lim="800000"/>
            <a:headEnd/>
            <a:tailEnd/>
          </a:ln>
        </p:spPr>
        <p:txBody>
          <a:bodyPr wrap="square" lIns="91418" tIns="45709" rIns="91418" bIns="45709">
            <a:spAutoFit/>
          </a:bodyPr>
          <a:lstStyle/>
          <a:p>
            <a:pPr marL="1425" lvl="1" defTabSz="914608">
              <a:lnSpc>
                <a:spcPct val="110000"/>
              </a:lnSpc>
              <a:spcBef>
                <a:spcPts val="1077"/>
              </a:spcBef>
              <a:buClr>
                <a:srgbClr val="7397BC"/>
              </a:buClr>
              <a:buSzPct val="92000"/>
              <a:defRPr/>
            </a:pPr>
            <a:r>
              <a:rPr lang="en-US" sz="1200" dirty="0" smtClean="0"/>
              <a:t>Draft Worksheet to Identify Key Information Reporting Elements</a:t>
            </a:r>
            <a:endParaRPr lang="en-US" sz="1100" dirty="0">
              <a:solidFill>
                <a:srgbClr val="000000"/>
              </a:solidFill>
              <a:latin typeface="+mn-lt"/>
              <a:cs typeface="Arial" pitchFamily="34" charset="0"/>
            </a:endParaRPr>
          </a:p>
        </p:txBody>
      </p:sp>
      <p:sp>
        <p:nvSpPr>
          <p:cNvPr id="4" name="Rectangle 2"/>
          <p:cNvSpPr>
            <a:spLocks noGrp="1" noChangeArrowheads="1"/>
          </p:cNvSpPr>
          <p:nvPr>
            <p:ph type="title"/>
          </p:nvPr>
        </p:nvSpPr>
        <p:spPr>
          <a:xfrm>
            <a:off x="2458056" y="53126"/>
            <a:ext cx="7478713" cy="539750"/>
          </a:xfrm>
        </p:spPr>
        <p:txBody>
          <a:bodyPr/>
          <a:lstStyle/>
          <a:p>
            <a:pPr>
              <a:defRPr/>
            </a:pPr>
            <a:r>
              <a:rPr lang="en-US" sz="2400" dirty="0" smtClean="0">
                <a:latin typeface="+mn-lt"/>
              </a:rPr>
              <a:t>BTRS </a:t>
            </a:r>
            <a:r>
              <a:rPr lang="en-US" sz="2400" dirty="0">
                <a:latin typeface="+mn-lt"/>
              </a:rPr>
              <a:t>Approach for Transaction Text (Record 88)</a:t>
            </a:r>
          </a:p>
        </p:txBody>
      </p:sp>
      <p:sp>
        <p:nvSpPr>
          <p:cNvPr id="7" name="Slide Number Placeholder 3"/>
          <p:cNvSpPr>
            <a:spLocks noGrp="1"/>
          </p:cNvSpPr>
          <p:nvPr>
            <p:ph type="sldNum" sz="quarter" idx="12"/>
          </p:nvPr>
        </p:nvSpPr>
        <p:spPr bwMode="auto">
          <a:xfrm>
            <a:off x="11550650" y="6069013"/>
            <a:ext cx="554038" cy="365125"/>
          </a:xfrm>
          <a:ln>
            <a:miter lim="800000"/>
            <a:headEnd/>
            <a:tailEnd/>
          </a:ln>
        </p:spPr>
        <p:txBody>
          <a:bodyPr wrap="square" numCol="1" anchorCtr="0" compatLnSpc="1">
            <a:prstTxWarp prst="textNoShape">
              <a:avLst/>
            </a:prstTxWarp>
          </a:bodyPr>
          <a:lstStyle/>
          <a:p>
            <a:pPr>
              <a:defRPr/>
            </a:pPr>
            <a:fld id="{5A9D6A0C-2634-401E-8DFD-73BC0589AF52}" type="slidenum">
              <a:rPr lang="en-US" sz="1400" smtClean="0"/>
              <a:pPr>
                <a:defRPr/>
              </a:pPr>
              <a:t>9</a:t>
            </a:fld>
            <a:endParaRPr lang="en-US" dirty="0" smtClean="0"/>
          </a:p>
        </p:txBody>
      </p:sp>
      <p:sp>
        <p:nvSpPr>
          <p:cNvPr id="8" name="Subtitle 4"/>
          <p:cNvSpPr txBox="1">
            <a:spLocks/>
          </p:cNvSpPr>
          <p:nvPr/>
        </p:nvSpPr>
        <p:spPr bwMode="auto">
          <a:xfrm>
            <a:off x="6762750" y="6564053"/>
            <a:ext cx="54292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buFont typeface="Arial" charset="0"/>
              <a:buNone/>
            </a:pPr>
            <a:r>
              <a:rPr lang="en-US" altLang="en-US" sz="900" dirty="0">
                <a:solidFill>
                  <a:schemeClr val="bg1"/>
                </a:solidFill>
                <a:latin typeface="Verdana" pitchFamily="34" charset="0"/>
              </a:rPr>
              <a:t>Copyright © </a:t>
            </a:r>
            <a:r>
              <a:rPr lang="en-US" altLang="en-US" sz="900" dirty="0" smtClean="0">
                <a:solidFill>
                  <a:schemeClr val="bg1"/>
                </a:solidFill>
                <a:latin typeface="Verdana" pitchFamily="34" charset="0"/>
              </a:rPr>
              <a:t>2017 </a:t>
            </a:r>
            <a:r>
              <a:rPr lang="en-US" altLang="en-US" sz="900" dirty="0">
                <a:solidFill>
                  <a:schemeClr val="bg1"/>
                </a:solidFill>
                <a:latin typeface="Verdana" pitchFamily="34" charset="0"/>
              </a:rPr>
              <a:t>Accredited Standards Committee X9, Inc. All rights reserved.</a:t>
            </a:r>
          </a:p>
        </p:txBody>
      </p:sp>
      <p:sp>
        <p:nvSpPr>
          <p:cNvPr id="2" name="Rectangle 1"/>
          <p:cNvSpPr/>
          <p:nvPr/>
        </p:nvSpPr>
        <p:spPr>
          <a:xfrm>
            <a:off x="569244" y="3118763"/>
            <a:ext cx="3553401" cy="2923877"/>
          </a:xfrm>
          <a:prstGeom prst="rect">
            <a:avLst/>
          </a:prstGeom>
        </p:spPr>
        <p:txBody>
          <a:bodyPr wrap="square">
            <a:spAutoFit/>
          </a:bodyPr>
          <a:lstStyle/>
          <a:p>
            <a:r>
              <a:rPr lang="en-US" sz="800" b="1" dirty="0" smtClean="0">
                <a:solidFill>
                  <a:schemeClr val="accent6">
                    <a:lumMod val="75000"/>
                  </a:schemeClr>
                </a:solidFill>
              </a:rPr>
              <a:t>April 20 – Added the fields in green boxes </a:t>
            </a:r>
          </a:p>
          <a:p>
            <a:endParaRPr lang="en-US" sz="800" b="1" dirty="0" smtClean="0">
              <a:solidFill>
                <a:schemeClr val="accent6">
                  <a:lumMod val="75000"/>
                </a:schemeClr>
              </a:solidFill>
            </a:endParaRPr>
          </a:p>
          <a:p>
            <a:r>
              <a:rPr lang="en-US" sz="800" dirty="0" smtClean="0"/>
              <a:t>1.1 - Message </a:t>
            </a:r>
            <a:r>
              <a:rPr lang="en-US" sz="800" dirty="0"/>
              <a:t>ID - created by the </a:t>
            </a:r>
            <a:r>
              <a:rPr lang="en-US" sz="800" dirty="0" smtClean="0"/>
              <a:t>debtor's </a:t>
            </a:r>
            <a:r>
              <a:rPr lang="en-US" sz="800" dirty="0"/>
              <a:t>bank, unique for each </a:t>
            </a:r>
            <a:r>
              <a:rPr lang="en-US" sz="800" dirty="0" smtClean="0"/>
              <a:t>message between parties, while the Instruction </a:t>
            </a:r>
            <a:r>
              <a:rPr lang="en-US" sz="800" dirty="0"/>
              <a:t>ID is the unique reference number for each completed credit </a:t>
            </a:r>
            <a:r>
              <a:rPr lang="en-US" sz="800" dirty="0" smtClean="0"/>
              <a:t>transfer</a:t>
            </a:r>
            <a:endParaRPr lang="en-US" sz="800" dirty="0"/>
          </a:p>
          <a:p>
            <a:endParaRPr lang="en-US" sz="800" dirty="0"/>
          </a:p>
          <a:p>
            <a:r>
              <a:rPr lang="en-US" sz="800" dirty="0"/>
              <a:t>1.4 </a:t>
            </a:r>
            <a:r>
              <a:rPr lang="en-US" sz="800" dirty="0" smtClean="0"/>
              <a:t>- Number of </a:t>
            </a:r>
            <a:r>
              <a:rPr lang="en-US" sz="800" dirty="0"/>
              <a:t>Transactions always 1</a:t>
            </a:r>
          </a:p>
          <a:p>
            <a:r>
              <a:rPr lang="en-US" sz="800" dirty="0"/>
              <a:t>1.4 and 1.6 </a:t>
            </a:r>
            <a:r>
              <a:rPr lang="en-US" sz="800" dirty="0" smtClean="0"/>
              <a:t>- always </a:t>
            </a:r>
            <a:r>
              <a:rPr lang="en-US" sz="800" dirty="0"/>
              <a:t>equal (since 1 payment per message) - Use 2.18 for Amount</a:t>
            </a:r>
          </a:p>
          <a:p>
            <a:endParaRPr lang="en-US" sz="800" dirty="0"/>
          </a:p>
          <a:p>
            <a:r>
              <a:rPr lang="en-US" sz="800" dirty="0"/>
              <a:t>2.3 </a:t>
            </a:r>
            <a:r>
              <a:rPr lang="en-US" sz="800" dirty="0" smtClean="0"/>
              <a:t>- End </a:t>
            </a:r>
            <a:r>
              <a:rPr lang="en-US" sz="800" dirty="0"/>
              <a:t>to End ID - can be used for Invoice Number</a:t>
            </a:r>
          </a:p>
          <a:p>
            <a:endParaRPr lang="en-US" sz="800" dirty="0"/>
          </a:p>
          <a:p>
            <a:r>
              <a:rPr lang="en-US" sz="800" dirty="0"/>
              <a:t>2.140 - Bank ID of originating account = 2.525  </a:t>
            </a:r>
          </a:p>
          <a:p>
            <a:endParaRPr lang="en-US" sz="800" dirty="0"/>
          </a:p>
          <a:p>
            <a:r>
              <a:rPr lang="en-US" sz="800" dirty="0"/>
              <a:t>Instructing Agent (2.133) = Crediting Agent (2.518)</a:t>
            </a:r>
          </a:p>
          <a:p>
            <a:endParaRPr lang="en-US" sz="800" dirty="0"/>
          </a:p>
          <a:p>
            <a:r>
              <a:rPr lang="en-US" sz="800" dirty="0"/>
              <a:t>Instructed Agent (2.173) = Creditor Agent (2.572)</a:t>
            </a:r>
          </a:p>
          <a:p>
            <a:endParaRPr lang="en-US" sz="800" dirty="0"/>
          </a:p>
          <a:p>
            <a:r>
              <a:rPr lang="en-US" sz="800" dirty="0"/>
              <a:t>2.508 - account number</a:t>
            </a:r>
          </a:p>
          <a:p>
            <a:endParaRPr lang="en-US" sz="800" dirty="0"/>
          </a:p>
          <a:p>
            <a:r>
              <a:rPr lang="en-US" sz="800" dirty="0"/>
              <a:t>2.798/9 - conditional if there is an associated remittance message</a:t>
            </a:r>
          </a:p>
          <a:p>
            <a:endParaRPr lang="en-US" sz="800" dirty="0"/>
          </a:p>
          <a:p>
            <a:r>
              <a:rPr lang="en-US" sz="800" dirty="0"/>
              <a:t>2.825/6 - Request for Return of funds (original ID)</a:t>
            </a:r>
          </a:p>
        </p:txBody>
      </p:sp>
    </p:spTree>
    <p:extLst>
      <p:ext uri="{BB962C8B-B14F-4D97-AF65-F5344CB8AC3E}">
        <p14:creationId xmlns:p14="http://schemas.microsoft.com/office/powerpoint/2010/main" xmlns="" val="2427394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3817</TotalTime>
  <Words>2183</Words>
  <Application>Microsoft Office PowerPoint</Application>
  <PresentationFormat>Custom</PresentationFormat>
  <Paragraphs>608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BTRS Implementation Approach  for The Clearing House - Real-time Payments  Updated: August 24, 2017</vt:lpstr>
      <vt:lpstr>Objectives</vt:lpstr>
      <vt:lpstr>TCH Introduction of Real-time Payments</vt:lpstr>
      <vt:lpstr>Key Elements of the BTRS Support of Money Transfers  Example: Wire and ACH Detail Codes</vt:lpstr>
      <vt:lpstr>CGI Approach to Add ISO 20022 ISO Codes  Isabelle Bouille (SWIFT) &amp; Neil Clarke (Volante Tech)</vt:lpstr>
      <vt:lpstr>Initiating BTRS Action to Support RTP</vt:lpstr>
      <vt:lpstr>BTRS Proposal to Support RTP Transactions</vt:lpstr>
      <vt:lpstr>BTRS Approach for Transaction Text (Record 88)</vt:lpstr>
      <vt:lpstr>BTRS Approach for Transaction Text (Record 88)</vt:lpstr>
      <vt:lpstr>BTRS Approach for Transaction Text (Record 88)</vt:lpstr>
      <vt:lpstr>BTRS Approach for Transaction Text (Record 88)</vt:lpstr>
      <vt:lpstr>Project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x9</dc:title>
  <dc:creator>Dan Dingus</dc:creator>
  <cp:lastModifiedBy>Ambria Frazier</cp:lastModifiedBy>
  <cp:revision>82</cp:revision>
  <cp:lastPrinted>2017-03-16T19:27:34Z</cp:lastPrinted>
  <dcterms:created xsi:type="dcterms:W3CDTF">2014-01-02T15:42:30Z</dcterms:created>
  <dcterms:modified xsi:type="dcterms:W3CDTF">2017-08-25T13:47:23Z</dcterms:modified>
</cp:coreProperties>
</file>