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sldIdLst>
    <p:sldId id="256" r:id="rId12"/>
    <p:sldId id="277" r:id="rId13"/>
    <p:sldId id="294" r:id="rId14"/>
    <p:sldId id="278" r:id="rId15"/>
    <p:sldId id="279" r:id="rId16"/>
    <p:sldId id="280" r:id="rId17"/>
    <p:sldId id="281" r:id="rId18"/>
    <p:sldId id="282" r:id="rId19"/>
    <p:sldId id="283" r:id="rId20"/>
    <p:sldId id="293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58" r:id="rId30"/>
    <p:sldId id="25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242"/>
    <a:srgbClr val="1356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440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00870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4059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8411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6124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7438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6296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7156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8532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9777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8322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08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83513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83513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4059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8411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6124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7438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6296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7156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8532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9777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832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4059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0870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8351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841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61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743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62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715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853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97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1841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832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087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8351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405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841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612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743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629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715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85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8612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977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832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087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8351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405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841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612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743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629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71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8743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853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977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832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087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8351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4059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8411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612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743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6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76296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7156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853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9777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8322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0870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83513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405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8411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6124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74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97156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6296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7156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853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9777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8322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0870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83513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4059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8411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61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58532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743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6296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7156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8532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9777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8322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0870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83513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4059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84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59777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6124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7438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6296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7156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8532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9777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8322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0870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83513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40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18322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8411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6124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7438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6296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7156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8532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9777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8322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0870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835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4309-FFCE-45DB-A6F7-3DCBCE525FF8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7A066-2398-4508-98AA-020D9FD0C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477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77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77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77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77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77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77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77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77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77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4309-FFCE-45DB-A6F7-3DCBCE525F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7A066-2398-4508-98AA-020D9FD0C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77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schmalz@rsa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Relationship Id="rId5" Type="http://schemas.openxmlformats.org/officeDocument/2006/relationships/hyperlink" Target="mailto:Janet.busch@x9.org" TargetMode="External"/><Relationship Id="rId4" Type="http://schemas.openxmlformats.org/officeDocument/2006/relationships/hyperlink" Target="mailto:terence@voltage.co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923640"/>
            <a:ext cx="9144000" cy="951534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/>
              <a:t>ANSI X9.119</a:t>
            </a:r>
            <a:endParaRPr lang="en-US" sz="5500" dirty="0">
              <a:solidFill>
                <a:srgbClr val="1356A2"/>
              </a:solidFill>
              <a:ea typeface="Roboto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61708" y="2744198"/>
            <a:ext cx="9144000" cy="1655762"/>
          </a:xfrm>
        </p:spPr>
        <p:txBody>
          <a:bodyPr>
            <a:normAutofit fontScale="32500" lnSpcReduction="20000"/>
          </a:bodyPr>
          <a:lstStyle/>
          <a:p>
            <a:endParaRPr lang="en-US" sz="1600" dirty="0" smtClean="0"/>
          </a:p>
          <a:p>
            <a:r>
              <a:rPr lang="en-US" sz="5500" b="1" dirty="0" smtClean="0"/>
              <a:t>Part 2: Using Tokenization Methods</a:t>
            </a:r>
          </a:p>
          <a:p>
            <a:endParaRPr lang="en-US" sz="5500" b="1" dirty="0" smtClean="0"/>
          </a:p>
          <a:p>
            <a:r>
              <a:rPr lang="en-US" sz="5500" b="1" i="1" dirty="0" smtClean="0"/>
              <a:t>Terence Spies, </a:t>
            </a:r>
            <a:r>
              <a:rPr lang="en-US" sz="5500" b="1" i="1" dirty="0" smtClean="0"/>
              <a:t>Chair X9F1 Work Group</a:t>
            </a:r>
            <a:endParaRPr lang="en-US" sz="5500" b="1" i="1" dirty="0" smtClean="0"/>
          </a:p>
          <a:p>
            <a:r>
              <a:rPr lang="en-US" sz="5500" b="1" i="1" dirty="0" smtClean="0"/>
              <a:t>Steve Schmalz, </a:t>
            </a:r>
            <a:r>
              <a:rPr lang="en-US" sz="5500" b="1" i="1" dirty="0" smtClean="0"/>
              <a:t>X9F6 Member and X9.119-2 Document Editor</a:t>
            </a:r>
            <a:endParaRPr lang="en-US" sz="5500" b="1" i="1" dirty="0" smtClean="0"/>
          </a:p>
          <a:p>
            <a:pPr algn="l"/>
            <a:r>
              <a:rPr lang="en-US" sz="1600" dirty="0" smtClean="0">
                <a:solidFill>
                  <a:srgbClr val="424242"/>
                </a:solidFill>
              </a:rPr>
              <a:t>. </a:t>
            </a:r>
            <a:endParaRPr lang="en-US" sz="1600" dirty="0">
              <a:solidFill>
                <a:srgbClr val="424242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6787297" y="6591902"/>
            <a:ext cx="5428269" cy="28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2013 Accredited Standards Committee X9, Inc. All rights reserved.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0011" y="4884821"/>
            <a:ext cx="5847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Terence Spies, CTO, Voltage</a:t>
            </a:r>
          </a:p>
          <a:p>
            <a:r>
              <a:rPr lang="en-US" sz="1600" b="1" dirty="0" smtClean="0">
                <a:latin typeface="+mj-lt"/>
              </a:rPr>
              <a:t>Steve Schmalz, Solution Architect, RSA the Security Division of EMC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6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53" y="1135567"/>
            <a:ext cx="10515600" cy="6718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for You, Our Audience</a:t>
            </a:r>
            <a:endParaRPr lang="en-US" dirty="0">
              <a:solidFill>
                <a:srgbClr val="1356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063" y="1894114"/>
            <a:ext cx="9839812" cy="3422606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sz="3200" dirty="0" smtClean="0"/>
              <a:t>Do you use tokenization in your organization? </a:t>
            </a:r>
          </a:p>
          <a:p>
            <a:r>
              <a:rPr lang="en-US" sz="3200" dirty="0" smtClean="0"/>
              <a:t>If so do you know what motivated you to adopt this technology?</a:t>
            </a:r>
          </a:p>
          <a:p>
            <a:r>
              <a:rPr lang="en-US" sz="3200" dirty="0" smtClean="0"/>
              <a:t>If  you use tokenization, do you use it internally or as a service from an Acquirer?</a:t>
            </a:r>
            <a:endParaRPr lang="en-US" sz="3200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787297" y="6591902"/>
            <a:ext cx="5428269" cy="28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2013 Accredited Standards Committee X9, Inc. All rights reserved.</a:t>
            </a:r>
            <a:endParaRPr lang="en-US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1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53" y="1135567"/>
            <a:ext cx="10515600" cy="6718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Encryption </a:t>
            </a:r>
            <a:r>
              <a:rPr lang="en-US" dirty="0" err="1" smtClean="0"/>
              <a:t>vs</a:t>
            </a:r>
            <a:r>
              <a:rPr lang="en-US" dirty="0" smtClean="0"/>
              <a:t> Tokenization</a:t>
            </a:r>
            <a:endParaRPr lang="en-US" dirty="0">
              <a:solidFill>
                <a:srgbClr val="1356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063" y="1894114"/>
            <a:ext cx="9839812" cy="3422606"/>
          </a:xfrm>
        </p:spPr>
        <p:txBody>
          <a:bodyPr>
            <a:noAutofit/>
          </a:bodyPr>
          <a:lstStyle/>
          <a:p>
            <a:r>
              <a:rPr lang="en-US" dirty="0" smtClean="0"/>
              <a:t>Architecturally, Encryption is typically used between two entities.  Tokenization is used for persistently stored values.</a:t>
            </a:r>
          </a:p>
          <a:p>
            <a:r>
              <a:rPr lang="en-US" dirty="0" smtClean="0"/>
              <a:t>One common design pattern:  encryption between the POS and host, with a token emitted from host in response.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787297" y="6591902"/>
            <a:ext cx="5428269" cy="28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2013 Accredited Standards Committee X9, Inc. All rights reserved.</a:t>
            </a:r>
            <a:endParaRPr lang="en-US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1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610" y="195042"/>
            <a:ext cx="8923390" cy="6718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The Tokenization Model</a:t>
            </a:r>
            <a:endParaRPr lang="en-US" dirty="0">
              <a:solidFill>
                <a:srgbClr val="1356A2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787297" y="6591902"/>
            <a:ext cx="5428269" cy="28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2013 Accredited Standards Committee X9, Inc. All rights reserved.</a:t>
            </a:r>
            <a:endParaRPr lang="en-US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oup 36"/>
          <p:cNvGrpSpPr/>
          <p:nvPr/>
        </p:nvGrpSpPr>
        <p:grpSpPr>
          <a:xfrm>
            <a:off x="4230914" y="981891"/>
            <a:ext cx="3169920" cy="4678680"/>
            <a:chOff x="3124200" y="1295400"/>
            <a:chExt cx="2377440" cy="4678680"/>
          </a:xfrm>
        </p:grpSpPr>
        <p:sp>
          <p:nvSpPr>
            <p:cNvPr id="8" name="Rectangle 7"/>
            <p:cNvSpPr/>
            <p:nvPr/>
          </p:nvSpPr>
          <p:spPr>
            <a:xfrm>
              <a:off x="3124200" y="1295400"/>
              <a:ext cx="2377440" cy="274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124200" y="1676400"/>
              <a:ext cx="23774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76600" y="1295400"/>
              <a:ext cx="1591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Tokenization Service</a:t>
              </a:r>
              <a:endParaRPr lang="en-US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352800" y="1905000"/>
              <a:ext cx="1920240" cy="128016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28"/>
            <p:cNvGrpSpPr/>
            <p:nvPr/>
          </p:nvGrpSpPr>
          <p:grpSpPr>
            <a:xfrm>
              <a:off x="3352800" y="3429000"/>
              <a:ext cx="1920240" cy="457200"/>
              <a:chOff x="3352800" y="3429000"/>
              <a:chExt cx="1920240" cy="45720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3352800" y="3429000"/>
                <a:ext cx="1920240" cy="4572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590028" y="3505200"/>
                <a:ext cx="14233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/>
                  <a:t>Access Control Rules</a:t>
                </a:r>
                <a:endParaRPr lang="en-US" sz="1600" dirty="0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3505200" y="2438400"/>
              <a:ext cx="822960" cy="64008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343400" y="2438400"/>
              <a:ext cx="822960" cy="64008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24902" y="1905000"/>
              <a:ext cx="8415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Tokenization</a:t>
              </a:r>
            </a:p>
            <a:p>
              <a:pPr algn="ctr"/>
              <a:r>
                <a:rPr lang="en-US" sz="1400" b="1" dirty="0" smtClean="0"/>
                <a:t>Algorithm</a:t>
              </a:r>
              <a:endParaRPr lang="en-US" sz="1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61574" y="2514600"/>
              <a:ext cx="481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Secret</a:t>
              </a:r>
            </a:p>
            <a:p>
              <a:pPr algn="ctr"/>
              <a:r>
                <a:rPr lang="en-US" sz="1400" dirty="0" smtClean="0"/>
                <a:t>Data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43400" y="25146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Random</a:t>
              </a:r>
            </a:p>
            <a:p>
              <a:pPr algn="ctr"/>
              <a:r>
                <a:rPr lang="en-US" sz="1400" dirty="0" smtClean="0"/>
                <a:t>Mapper</a:t>
              </a:r>
              <a:endParaRPr lang="en-US" sz="1400" dirty="0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4724400" y="4038600"/>
              <a:ext cx="274320" cy="8229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Up Arrow 18"/>
            <p:cNvSpPr/>
            <p:nvPr/>
          </p:nvSpPr>
          <p:spPr>
            <a:xfrm>
              <a:off x="3657600" y="4038600"/>
              <a:ext cx="274320" cy="82296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23"/>
            <p:cNvGrpSpPr/>
            <p:nvPr/>
          </p:nvGrpSpPr>
          <p:grpSpPr>
            <a:xfrm>
              <a:off x="4419600" y="4267200"/>
              <a:ext cx="822960" cy="381000"/>
              <a:chOff x="6248400" y="990600"/>
              <a:chExt cx="822960" cy="381000"/>
            </a:xfrm>
          </p:grpSpPr>
          <p:sp>
            <p:nvSpPr>
              <p:cNvPr id="29" name="Oval 22"/>
              <p:cNvSpPr/>
              <p:nvPr/>
            </p:nvSpPr>
            <p:spPr>
              <a:xfrm>
                <a:off x="6248400" y="990600"/>
                <a:ext cx="822960" cy="3810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1"/>
              <p:cNvSpPr txBox="1"/>
              <p:nvPr/>
            </p:nvSpPr>
            <p:spPr>
              <a:xfrm>
                <a:off x="6248400" y="990600"/>
                <a:ext cx="7924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 Token</a:t>
                </a:r>
                <a:endParaRPr lang="en-US" b="1" dirty="0"/>
              </a:p>
            </p:txBody>
          </p:sp>
        </p:grpSp>
        <p:grpSp>
          <p:nvGrpSpPr>
            <p:cNvPr id="21" name="Group 24"/>
            <p:cNvGrpSpPr/>
            <p:nvPr/>
          </p:nvGrpSpPr>
          <p:grpSpPr>
            <a:xfrm>
              <a:off x="3276600" y="4267200"/>
              <a:ext cx="1066800" cy="381000"/>
              <a:chOff x="6096000" y="990600"/>
              <a:chExt cx="1066800" cy="381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248400" y="990600"/>
                <a:ext cx="822960" cy="3810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096000" y="990600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 USV* </a:t>
                </a:r>
                <a:endParaRPr lang="en-US" b="1" dirty="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3124200" y="4876800"/>
              <a:ext cx="2377440" cy="10972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9"/>
            <p:cNvGrpSpPr/>
            <p:nvPr/>
          </p:nvGrpSpPr>
          <p:grpSpPr>
            <a:xfrm>
              <a:off x="3352800" y="4953000"/>
              <a:ext cx="1920240" cy="457200"/>
              <a:chOff x="3352800" y="3429000"/>
              <a:chExt cx="1920240" cy="45720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3352800" y="3429000"/>
                <a:ext cx="1920240" cy="4572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590028" y="3505200"/>
                <a:ext cx="14233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/>
                  <a:t>Access Control Rules</a:t>
                </a:r>
                <a:endParaRPr lang="en-US" sz="16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878993" y="5486400"/>
              <a:ext cx="954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Application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4561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610" y="195042"/>
            <a:ext cx="8923390" cy="6718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Generic Attacks</a:t>
            </a:r>
            <a:endParaRPr lang="en-US" dirty="0">
              <a:solidFill>
                <a:srgbClr val="1356A2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787297" y="6591902"/>
            <a:ext cx="5428269" cy="28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2013 Accredited Standards Committee X9, Inc. All rights reserved.</a:t>
            </a:r>
            <a:endParaRPr lang="en-US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3" name="Group 82"/>
          <p:cNvGrpSpPr/>
          <p:nvPr/>
        </p:nvGrpSpPr>
        <p:grpSpPr>
          <a:xfrm>
            <a:off x="1844766" y="992777"/>
            <a:ext cx="8749800" cy="4678680"/>
            <a:chOff x="1295400" y="838200"/>
            <a:chExt cx="6562350" cy="4678680"/>
          </a:xfrm>
        </p:grpSpPr>
        <p:grpSp>
          <p:nvGrpSpPr>
            <p:cNvPr id="34" name="Group 1"/>
            <p:cNvGrpSpPr/>
            <p:nvPr/>
          </p:nvGrpSpPr>
          <p:grpSpPr>
            <a:xfrm>
              <a:off x="3352800" y="838200"/>
              <a:ext cx="2377440" cy="4678680"/>
              <a:chOff x="3124200" y="1295400"/>
              <a:chExt cx="2377440" cy="4678680"/>
            </a:xfrm>
          </p:grpSpPr>
          <p:sp>
            <p:nvSpPr>
              <p:cNvPr id="64" name="Rectangle 2"/>
              <p:cNvSpPr/>
              <p:nvPr/>
            </p:nvSpPr>
            <p:spPr>
              <a:xfrm>
                <a:off x="3124200" y="1295400"/>
                <a:ext cx="2377440" cy="2743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3"/>
              <p:cNvCxnSpPr/>
              <p:nvPr/>
            </p:nvCxnSpPr>
            <p:spPr>
              <a:xfrm>
                <a:off x="3124200" y="1676400"/>
                <a:ext cx="237744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4"/>
              <p:cNvSpPr txBox="1"/>
              <p:nvPr/>
            </p:nvSpPr>
            <p:spPr>
              <a:xfrm>
                <a:off x="3276600" y="1295400"/>
                <a:ext cx="1591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Tokenization Service</a:t>
                </a:r>
                <a:endParaRPr lang="en-US" b="1" dirty="0"/>
              </a:p>
            </p:txBody>
          </p:sp>
          <p:sp>
            <p:nvSpPr>
              <p:cNvPr id="67" name="Rounded Rectangle 5"/>
              <p:cNvSpPr/>
              <p:nvPr/>
            </p:nvSpPr>
            <p:spPr>
              <a:xfrm>
                <a:off x="3352800" y="1905000"/>
                <a:ext cx="1920240" cy="128016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28"/>
              <p:cNvGrpSpPr/>
              <p:nvPr/>
            </p:nvGrpSpPr>
            <p:grpSpPr>
              <a:xfrm>
                <a:off x="3352800" y="3429000"/>
                <a:ext cx="1920240" cy="457200"/>
                <a:chOff x="3352800" y="3429000"/>
                <a:chExt cx="1920240" cy="457200"/>
              </a:xfrm>
            </p:grpSpPr>
            <p:sp>
              <p:nvSpPr>
                <p:cNvPr id="87" name="Rounded Rectangle 25"/>
                <p:cNvSpPr/>
                <p:nvPr/>
              </p:nvSpPr>
              <p:spPr>
                <a:xfrm>
                  <a:off x="3352800" y="3429000"/>
                  <a:ext cx="1920240" cy="457200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TextBox 26"/>
                <p:cNvSpPr txBox="1"/>
                <p:nvPr/>
              </p:nvSpPr>
              <p:spPr>
                <a:xfrm>
                  <a:off x="3590028" y="3505200"/>
                  <a:ext cx="142337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Access Control Rules</a:t>
                  </a:r>
                  <a:endParaRPr lang="en-US" sz="1600" dirty="0"/>
                </a:p>
              </p:txBody>
            </p:sp>
          </p:grpSp>
          <p:sp>
            <p:nvSpPr>
              <p:cNvPr id="69" name="Oval 7"/>
              <p:cNvSpPr/>
              <p:nvPr/>
            </p:nvSpPr>
            <p:spPr>
              <a:xfrm>
                <a:off x="3505200" y="2438400"/>
                <a:ext cx="822960" cy="640080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8"/>
              <p:cNvSpPr/>
              <p:nvPr/>
            </p:nvSpPr>
            <p:spPr>
              <a:xfrm>
                <a:off x="4343400" y="2438400"/>
                <a:ext cx="822960" cy="640080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9"/>
              <p:cNvSpPr txBox="1"/>
              <p:nvPr/>
            </p:nvSpPr>
            <p:spPr>
              <a:xfrm>
                <a:off x="3924902" y="1905000"/>
                <a:ext cx="8415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Tokenization</a:t>
                </a:r>
              </a:p>
              <a:p>
                <a:pPr algn="ctr"/>
                <a:r>
                  <a:rPr lang="en-US" sz="1400" b="1" dirty="0" smtClean="0"/>
                  <a:t>Algorithm</a:t>
                </a:r>
                <a:endParaRPr lang="en-US" sz="1400" b="1" dirty="0"/>
              </a:p>
            </p:txBody>
          </p:sp>
          <p:sp>
            <p:nvSpPr>
              <p:cNvPr id="72" name="TextBox 10"/>
              <p:cNvSpPr txBox="1"/>
              <p:nvPr/>
            </p:nvSpPr>
            <p:spPr>
              <a:xfrm>
                <a:off x="3661574" y="2514600"/>
                <a:ext cx="481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Secret</a:t>
                </a:r>
              </a:p>
              <a:p>
                <a:pPr algn="ctr"/>
                <a:r>
                  <a:rPr lang="en-US" sz="1400" dirty="0" smtClean="0"/>
                  <a:t>Data</a:t>
                </a:r>
                <a:endParaRPr lang="en-US" sz="1400" dirty="0"/>
              </a:p>
            </p:txBody>
          </p:sp>
          <p:sp>
            <p:nvSpPr>
              <p:cNvPr id="73" name="TextBox 11"/>
              <p:cNvSpPr txBox="1"/>
              <p:nvPr/>
            </p:nvSpPr>
            <p:spPr>
              <a:xfrm>
                <a:off x="4343400" y="2514600"/>
                <a:ext cx="838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Random</a:t>
                </a:r>
              </a:p>
              <a:p>
                <a:pPr algn="ctr"/>
                <a:r>
                  <a:rPr lang="en-US" sz="1400" dirty="0" smtClean="0"/>
                  <a:t>Mapper</a:t>
                </a:r>
                <a:endParaRPr lang="en-US" sz="1400" dirty="0"/>
              </a:p>
            </p:txBody>
          </p:sp>
          <p:sp>
            <p:nvSpPr>
              <p:cNvPr id="74" name="Down Arrow 12"/>
              <p:cNvSpPr/>
              <p:nvPr/>
            </p:nvSpPr>
            <p:spPr>
              <a:xfrm>
                <a:off x="4724400" y="4038600"/>
                <a:ext cx="274320" cy="82296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Up Arrow 13"/>
              <p:cNvSpPr/>
              <p:nvPr/>
            </p:nvSpPr>
            <p:spPr>
              <a:xfrm>
                <a:off x="3657600" y="4038600"/>
                <a:ext cx="274320" cy="82296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23"/>
              <p:cNvGrpSpPr/>
              <p:nvPr/>
            </p:nvGrpSpPr>
            <p:grpSpPr>
              <a:xfrm>
                <a:off x="4419600" y="4267200"/>
                <a:ext cx="822960" cy="381000"/>
                <a:chOff x="6248400" y="990600"/>
                <a:chExt cx="822960" cy="381000"/>
              </a:xfrm>
            </p:grpSpPr>
            <p:sp>
              <p:nvSpPr>
                <p:cNvPr id="85" name="Oval 22"/>
                <p:cNvSpPr/>
                <p:nvPr/>
              </p:nvSpPr>
              <p:spPr>
                <a:xfrm>
                  <a:off x="6248400" y="990600"/>
                  <a:ext cx="822960" cy="381000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TextBox 21"/>
                <p:cNvSpPr txBox="1"/>
                <p:nvPr/>
              </p:nvSpPr>
              <p:spPr>
                <a:xfrm>
                  <a:off x="6248400" y="990600"/>
                  <a:ext cx="7924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 Token</a:t>
                  </a:r>
                  <a:endParaRPr lang="en-US" b="1" dirty="0"/>
                </a:p>
              </p:txBody>
            </p:sp>
          </p:grpSp>
          <p:grpSp>
            <p:nvGrpSpPr>
              <p:cNvPr id="77" name="Group 24"/>
              <p:cNvGrpSpPr/>
              <p:nvPr/>
            </p:nvGrpSpPr>
            <p:grpSpPr>
              <a:xfrm>
                <a:off x="3276600" y="4267200"/>
                <a:ext cx="1066800" cy="381000"/>
                <a:chOff x="6096000" y="990600"/>
                <a:chExt cx="1066800" cy="381000"/>
              </a:xfrm>
            </p:grpSpPr>
            <p:sp>
              <p:nvSpPr>
                <p:cNvPr id="83" name="Oval 21"/>
                <p:cNvSpPr/>
                <p:nvPr/>
              </p:nvSpPr>
              <p:spPr>
                <a:xfrm>
                  <a:off x="6248400" y="990600"/>
                  <a:ext cx="822960" cy="381000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extBox 22"/>
                <p:cNvSpPr txBox="1"/>
                <p:nvPr/>
              </p:nvSpPr>
              <p:spPr>
                <a:xfrm>
                  <a:off x="6096000" y="990600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 USV </a:t>
                  </a:r>
                  <a:endParaRPr lang="en-US" b="1" dirty="0"/>
                </a:p>
              </p:txBody>
            </p:sp>
          </p:grpSp>
          <p:sp>
            <p:nvSpPr>
              <p:cNvPr id="78" name="Rectangle 16"/>
              <p:cNvSpPr/>
              <p:nvPr/>
            </p:nvSpPr>
            <p:spPr>
              <a:xfrm>
                <a:off x="3124200" y="4876800"/>
                <a:ext cx="2377440" cy="10972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29"/>
              <p:cNvGrpSpPr/>
              <p:nvPr/>
            </p:nvGrpSpPr>
            <p:grpSpPr>
              <a:xfrm>
                <a:off x="3352800" y="4953000"/>
                <a:ext cx="1920240" cy="457200"/>
                <a:chOff x="3352800" y="3429000"/>
                <a:chExt cx="1920240" cy="457200"/>
              </a:xfrm>
            </p:grpSpPr>
            <p:sp>
              <p:nvSpPr>
                <p:cNvPr id="81" name="Rounded Rectangle 19"/>
                <p:cNvSpPr/>
                <p:nvPr/>
              </p:nvSpPr>
              <p:spPr>
                <a:xfrm>
                  <a:off x="3352800" y="3429000"/>
                  <a:ext cx="1920240" cy="457200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extBox 20"/>
                <p:cNvSpPr txBox="1"/>
                <p:nvPr/>
              </p:nvSpPr>
              <p:spPr>
                <a:xfrm>
                  <a:off x="3590028" y="3505200"/>
                  <a:ext cx="142337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Access Control Rules</a:t>
                  </a:r>
                  <a:endParaRPr lang="en-US" sz="1600" dirty="0"/>
                </a:p>
              </p:txBody>
            </p:sp>
          </p:grpSp>
          <p:sp>
            <p:nvSpPr>
              <p:cNvPr id="80" name="TextBox 18"/>
              <p:cNvSpPr txBox="1"/>
              <p:nvPr/>
            </p:nvSpPr>
            <p:spPr>
              <a:xfrm>
                <a:off x="3878993" y="5486400"/>
                <a:ext cx="9546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Application</a:t>
                </a:r>
                <a:endParaRPr lang="en-US" b="1" dirty="0"/>
              </a:p>
            </p:txBody>
          </p:sp>
        </p:grpSp>
        <p:grpSp>
          <p:nvGrpSpPr>
            <p:cNvPr id="35" name="Group 33"/>
            <p:cNvGrpSpPr/>
            <p:nvPr/>
          </p:nvGrpSpPr>
          <p:grpSpPr>
            <a:xfrm>
              <a:off x="1295400" y="1143000"/>
              <a:ext cx="1524000" cy="914400"/>
              <a:chOff x="914401" y="1219200"/>
              <a:chExt cx="1524000" cy="914400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990600" y="1219200"/>
                <a:ext cx="1371600" cy="914400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14401" y="1371600"/>
                <a:ext cx="152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Attack 1:</a:t>
                </a:r>
                <a:endParaRPr lang="en-US" sz="1200" b="1" dirty="0" smtClean="0"/>
              </a:p>
              <a:p>
                <a:pPr algn="ctr"/>
                <a:r>
                  <a:rPr lang="en-US" sz="1200" dirty="0" smtClean="0"/>
                  <a:t>Guess Secret Data</a:t>
                </a:r>
                <a:endParaRPr lang="en-US" sz="1200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324600" y="1143000"/>
              <a:ext cx="1371600" cy="914400"/>
              <a:chOff x="7239000" y="1752600"/>
              <a:chExt cx="1371600" cy="914400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7239000" y="1752600"/>
                <a:ext cx="1371600" cy="914400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463061" y="1828800"/>
                <a:ext cx="88716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Attack 2:</a:t>
                </a:r>
              </a:p>
              <a:p>
                <a:pPr algn="ctr"/>
                <a:r>
                  <a:rPr lang="en-US" sz="1200" dirty="0" smtClean="0"/>
                  <a:t>Predict Random</a:t>
                </a:r>
              </a:p>
              <a:p>
                <a:pPr algn="ctr"/>
                <a:r>
                  <a:rPr lang="en-US" sz="1200" dirty="0" smtClean="0"/>
                  <a:t> Mapping</a:t>
                </a:r>
                <a:endParaRPr lang="en-US" sz="1200" dirty="0"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1371600" y="2743200"/>
              <a:ext cx="1371600" cy="914400"/>
              <a:chOff x="7239000" y="2971800"/>
              <a:chExt cx="1371600" cy="914400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7239000" y="2971800"/>
                <a:ext cx="1371600" cy="914400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315200" y="3048000"/>
                <a:ext cx="1295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Attack 3a:</a:t>
                </a:r>
              </a:p>
              <a:p>
                <a:pPr algn="ctr"/>
                <a:r>
                  <a:rPr lang="en-US" sz="1200" dirty="0" smtClean="0"/>
                  <a:t>Subvert Access </a:t>
                </a:r>
              </a:p>
              <a:p>
                <a:pPr algn="ctr"/>
                <a:r>
                  <a:rPr lang="en-US" sz="1200" dirty="0" smtClean="0"/>
                  <a:t>Control Rules</a:t>
                </a:r>
                <a:endParaRPr lang="en-US" sz="1200" dirty="0"/>
              </a:p>
            </p:txBody>
          </p:sp>
        </p:grpSp>
        <p:grpSp>
          <p:nvGrpSpPr>
            <p:cNvPr id="38" name="Group 39"/>
            <p:cNvGrpSpPr/>
            <p:nvPr/>
          </p:nvGrpSpPr>
          <p:grpSpPr>
            <a:xfrm>
              <a:off x="6172200" y="2286000"/>
              <a:ext cx="1685550" cy="914400"/>
              <a:chOff x="7162800" y="4191000"/>
              <a:chExt cx="1685550" cy="914400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7315200" y="4191000"/>
                <a:ext cx="1371600" cy="914400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162800" y="4267200"/>
                <a:ext cx="16855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Attack 4a:</a:t>
                </a:r>
              </a:p>
              <a:p>
                <a:pPr algn="ctr"/>
                <a:r>
                  <a:rPr lang="en-US" sz="1200" dirty="0" smtClean="0"/>
                  <a:t>Subvert Isolation of </a:t>
                </a:r>
              </a:p>
              <a:p>
                <a:pPr algn="ctr"/>
                <a:r>
                  <a:rPr lang="en-US" sz="1200" dirty="0" smtClean="0"/>
                  <a:t>Tokenization System</a:t>
                </a:r>
                <a:endParaRPr lang="en-US" sz="1200" dirty="0"/>
              </a:p>
            </p:txBody>
          </p:sp>
        </p:grpSp>
        <p:grpSp>
          <p:nvGrpSpPr>
            <p:cNvPr id="39" name="Group 41"/>
            <p:cNvGrpSpPr/>
            <p:nvPr/>
          </p:nvGrpSpPr>
          <p:grpSpPr>
            <a:xfrm>
              <a:off x="6172200" y="3429000"/>
              <a:ext cx="1676400" cy="914400"/>
              <a:chOff x="7162800" y="5715000"/>
              <a:chExt cx="1676400" cy="914400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7315200" y="5715000"/>
                <a:ext cx="1371600" cy="914400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162800" y="5791200"/>
                <a:ext cx="1676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Attack 5:</a:t>
                </a:r>
              </a:p>
              <a:p>
                <a:pPr algn="ctr"/>
                <a:r>
                  <a:rPr lang="en-US" sz="1200" dirty="0" smtClean="0"/>
                  <a:t>Subvert Secure</a:t>
                </a:r>
              </a:p>
              <a:p>
                <a:pPr algn="ctr"/>
                <a:r>
                  <a:rPr lang="en-US" sz="1200" dirty="0" smtClean="0"/>
                  <a:t>Communication Link </a:t>
                </a:r>
                <a:endParaRPr lang="en-US" sz="1200" dirty="0"/>
              </a:p>
            </p:txBody>
          </p:sp>
        </p:grpSp>
        <p:grpSp>
          <p:nvGrpSpPr>
            <p:cNvPr id="40" name="Group 48"/>
            <p:cNvGrpSpPr/>
            <p:nvPr/>
          </p:nvGrpSpPr>
          <p:grpSpPr>
            <a:xfrm>
              <a:off x="6172200" y="4572000"/>
              <a:ext cx="1685550" cy="914400"/>
              <a:chOff x="7162800" y="4191000"/>
              <a:chExt cx="1685550" cy="914400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315200" y="4191000"/>
                <a:ext cx="1371600" cy="914400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162800" y="4267200"/>
                <a:ext cx="16855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Attack 4b:</a:t>
                </a:r>
              </a:p>
              <a:p>
                <a:pPr algn="ctr"/>
                <a:r>
                  <a:rPr lang="en-US" sz="1200" dirty="0" smtClean="0"/>
                  <a:t>Subvert Isolation of </a:t>
                </a:r>
              </a:p>
              <a:p>
                <a:pPr algn="ctr"/>
                <a:r>
                  <a:rPr lang="en-US" sz="1200" dirty="0" smtClean="0"/>
                  <a:t>Tokenization System</a:t>
                </a:r>
                <a:endParaRPr lang="en-US" sz="1200" dirty="0"/>
              </a:p>
            </p:txBody>
          </p:sp>
        </p:grpSp>
        <p:grpSp>
          <p:nvGrpSpPr>
            <p:cNvPr id="41" name="Group 51"/>
            <p:cNvGrpSpPr/>
            <p:nvPr/>
          </p:nvGrpSpPr>
          <p:grpSpPr>
            <a:xfrm>
              <a:off x="1371600" y="4343400"/>
              <a:ext cx="1371600" cy="914400"/>
              <a:chOff x="7239000" y="2971800"/>
              <a:chExt cx="1371600" cy="914400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7239000" y="2971800"/>
                <a:ext cx="1371600" cy="914400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315200" y="3048000"/>
                <a:ext cx="1295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Attack 3b:</a:t>
                </a:r>
              </a:p>
              <a:p>
                <a:pPr algn="ctr"/>
                <a:r>
                  <a:rPr lang="en-US" sz="1200" dirty="0" smtClean="0"/>
                  <a:t>Subvert Access </a:t>
                </a:r>
              </a:p>
              <a:p>
                <a:pPr algn="ctr"/>
                <a:r>
                  <a:rPr lang="en-US" sz="1200" dirty="0" smtClean="0"/>
                  <a:t>Control Rules</a:t>
                </a:r>
                <a:endParaRPr lang="en-US" sz="1200" dirty="0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>
              <a:off x="2743200" y="1676400"/>
              <a:ext cx="990600" cy="457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59" idx="3"/>
              <a:endCxn id="84" idx="1"/>
            </p:cNvCxnSpPr>
            <p:nvPr/>
          </p:nvCxnSpPr>
          <p:spPr>
            <a:xfrm>
              <a:off x="2743200" y="3173343"/>
              <a:ext cx="1075428" cy="4393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51" idx="3"/>
              <a:endCxn id="75" idx="1"/>
            </p:cNvCxnSpPr>
            <p:nvPr/>
          </p:nvCxnSpPr>
          <p:spPr>
            <a:xfrm flipV="1">
              <a:off x="2743200" y="4741277"/>
              <a:ext cx="1075428" cy="3226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60" idx="1"/>
            </p:cNvCxnSpPr>
            <p:nvPr/>
          </p:nvCxnSpPr>
          <p:spPr>
            <a:xfrm flipH="1">
              <a:off x="5334000" y="1600200"/>
              <a:ext cx="990600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5715000" y="2667002"/>
              <a:ext cx="609600" cy="7619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4191000" y="3657600"/>
              <a:ext cx="2133600" cy="152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5257800" y="4114800"/>
              <a:ext cx="1066800" cy="152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endCxn id="71" idx="3"/>
            </p:cNvCxnSpPr>
            <p:nvPr/>
          </p:nvCxnSpPr>
          <p:spPr>
            <a:xfrm flipH="1" flipV="1">
              <a:off x="5730240" y="4968240"/>
              <a:ext cx="594360" cy="6096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4561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422" y="338733"/>
            <a:ext cx="8975641" cy="6718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Broad Security Requirements</a:t>
            </a:r>
            <a:endParaRPr lang="en-US" dirty="0">
              <a:solidFill>
                <a:srgbClr val="1356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018903"/>
            <a:ext cx="10398035" cy="4728755"/>
          </a:xfrm>
        </p:spPr>
        <p:txBody>
          <a:bodyPr>
            <a:noAutofit/>
          </a:bodyPr>
          <a:lstStyle/>
          <a:p>
            <a:r>
              <a:rPr lang="en-US" sz="2000" dirty="0" smtClean="0"/>
              <a:t>Attacks 1 and 2</a:t>
            </a:r>
          </a:p>
          <a:p>
            <a:pPr lvl="1"/>
            <a:r>
              <a:rPr lang="en-US" sz="1800" dirty="0" smtClean="0"/>
              <a:t>The secret data must contain the appropriate amount of entropy. </a:t>
            </a:r>
          </a:p>
          <a:p>
            <a:pPr lvl="1"/>
            <a:r>
              <a:rPr lang="en-US" sz="1800" dirty="0" smtClean="0"/>
              <a:t>Standards must exist covering the random mapping function and overall algorithm used  to generate the tokens. </a:t>
            </a:r>
          </a:p>
          <a:p>
            <a:r>
              <a:rPr lang="en-US" sz="2000" dirty="0" smtClean="0"/>
              <a:t>Attack 3</a:t>
            </a:r>
          </a:p>
          <a:p>
            <a:pPr lvl="1"/>
            <a:r>
              <a:rPr lang="en-US" sz="1800" dirty="0" smtClean="0"/>
              <a:t>The tokenization service must implement some form of access control to insure that only authorized processes have access. </a:t>
            </a:r>
          </a:p>
          <a:p>
            <a:pPr lvl="1"/>
            <a:r>
              <a:rPr lang="en-US" sz="1800" dirty="0" smtClean="0"/>
              <a:t>The application must know which tokenization services to trust.</a:t>
            </a:r>
          </a:p>
          <a:p>
            <a:pPr lvl="1"/>
            <a:r>
              <a:rPr lang="en-US" sz="1800" dirty="0" smtClean="0"/>
              <a:t>Logging of all access to the tokenization service must occur and mechanisms to effectively use this information be in place.</a:t>
            </a:r>
          </a:p>
          <a:p>
            <a:r>
              <a:rPr lang="en-US" sz="2000" dirty="0" smtClean="0"/>
              <a:t>Attack 5</a:t>
            </a:r>
          </a:p>
          <a:p>
            <a:pPr lvl="1"/>
            <a:r>
              <a:rPr lang="en-US" sz="1800" dirty="0" smtClean="0"/>
              <a:t>Access by applications to tokenization services must be over a secure channel that protects the privacy and integrity of the tokens and USVs as well as authenticating both sides of the communications.</a:t>
            </a:r>
          </a:p>
          <a:p>
            <a:pPr lvl="1"/>
            <a:r>
              <a:rPr lang="en-US" sz="1800" dirty="0" smtClean="0"/>
              <a:t>Mutually authenticated TLS using standards based cipher-suites will probably be the most common mechanism used but other protocols will be allowed. </a:t>
            </a:r>
            <a:endParaRPr lang="en-US" sz="1800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787297" y="6591902"/>
            <a:ext cx="5428269" cy="28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2013 Accredited Standards Committee X9, Inc. All rights reserved.</a:t>
            </a:r>
            <a:endParaRPr lang="en-US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1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53" y="1135567"/>
            <a:ext cx="10515600" cy="6718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Secure Isolation of the Tokenization System</a:t>
            </a:r>
            <a:endParaRPr lang="en-US" dirty="0">
              <a:solidFill>
                <a:srgbClr val="1356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063" y="1894114"/>
            <a:ext cx="9839812" cy="3422606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Architecturally, Encryption is typically used between two entities.  Tokenization is used for persistently stored values.</a:t>
            </a:r>
          </a:p>
          <a:p>
            <a:r>
              <a:rPr lang="en-US" dirty="0" smtClean="0"/>
              <a:t>One common design pattern:  encryption between the POS and host, with a token emitted from host in response.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787297" y="6591902"/>
            <a:ext cx="5428269" cy="28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2013 Accredited Standards Committee X9, Inc. All rights reserved.</a:t>
            </a:r>
            <a:endParaRPr lang="en-US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1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357" y="247293"/>
            <a:ext cx="8936453" cy="6718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Levels of Isolation</a:t>
            </a:r>
            <a:endParaRPr lang="en-US" dirty="0">
              <a:solidFill>
                <a:srgbClr val="1356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812" y="1136468"/>
            <a:ext cx="9839812" cy="4558937"/>
          </a:xfrm>
        </p:spPr>
        <p:txBody>
          <a:bodyPr>
            <a:noAutofit/>
          </a:bodyPr>
          <a:lstStyle/>
          <a:p>
            <a:r>
              <a:rPr lang="en-US" sz="2400" dirty="0" smtClean="0"/>
              <a:t>Tokenization service and application live in the same computing environment</a:t>
            </a:r>
          </a:p>
          <a:p>
            <a:pPr lvl="1"/>
            <a:r>
              <a:rPr lang="en-US" dirty="0" smtClean="0"/>
              <a:t>Hardware enforced process isolation – example:  Tokenization service and clients run on same machine but as separate operating system services.</a:t>
            </a:r>
          </a:p>
          <a:p>
            <a:pPr lvl="1"/>
            <a:r>
              <a:rPr lang="en-US" dirty="0" smtClean="0"/>
              <a:t>Hardware enforced environment isolation – example: tokenization service and application run on different virtual machines.</a:t>
            </a:r>
          </a:p>
          <a:p>
            <a:pPr lvl="1"/>
            <a:r>
              <a:rPr lang="en-US" dirty="0" smtClean="0"/>
              <a:t>Physical process separation – example: IBM mainframe security processors.</a:t>
            </a:r>
          </a:p>
          <a:p>
            <a:r>
              <a:rPr lang="en-US" sz="2400" dirty="0" smtClean="0"/>
              <a:t>Tokenization service and application live on separate physical systems</a:t>
            </a:r>
          </a:p>
          <a:p>
            <a:pPr lvl="1"/>
            <a:r>
              <a:rPr lang="en-US" dirty="0" smtClean="0"/>
              <a:t>Physical system isolation </a:t>
            </a:r>
          </a:p>
          <a:p>
            <a:pPr lvl="1"/>
            <a:r>
              <a:rPr lang="en-US" dirty="0" smtClean="0"/>
              <a:t>Limited functionality physical system isolation (SCD)</a:t>
            </a:r>
            <a:endParaRPr lang="en-US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787297" y="6591902"/>
            <a:ext cx="5428269" cy="28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2013 Accredited Standards Committee X9, Inc. All rights reserved.</a:t>
            </a:r>
            <a:endParaRPr lang="en-US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1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53" y="1135567"/>
            <a:ext cx="10515600" cy="6718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Hardware Question</a:t>
            </a:r>
            <a:endParaRPr lang="en-US" dirty="0">
              <a:solidFill>
                <a:srgbClr val="1356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063" y="1789611"/>
            <a:ext cx="9839812" cy="3527109"/>
          </a:xfrm>
        </p:spPr>
        <p:txBody>
          <a:bodyPr>
            <a:noAutofit/>
          </a:bodyPr>
          <a:lstStyle/>
          <a:p>
            <a:r>
              <a:rPr lang="en-US" dirty="0" smtClean="0"/>
              <a:t>Historically, isolation has happened at many points, and dedicated hardware is the right answer.</a:t>
            </a:r>
          </a:p>
          <a:p>
            <a:r>
              <a:rPr lang="en-US" dirty="0" smtClean="0"/>
              <a:t>It is probably impractical to run the some, and in some cases any, of the tokenization system components on an SCD. </a:t>
            </a:r>
          </a:p>
          <a:p>
            <a:r>
              <a:rPr lang="en-US" dirty="0" smtClean="0"/>
              <a:t>F6 is looking at ways to address this.</a:t>
            </a:r>
          </a:p>
          <a:p>
            <a:pPr lvl="1"/>
            <a:r>
              <a:rPr lang="en-US" dirty="0" smtClean="0"/>
              <a:t>Get help from SCD vendors to see if their product set can be modified to address any performance issues</a:t>
            </a:r>
          </a:p>
          <a:p>
            <a:pPr lvl="1"/>
            <a:r>
              <a:rPr lang="en-US" dirty="0" smtClean="0"/>
              <a:t>More fully investigate various forms of process isolation available on modern </a:t>
            </a:r>
            <a:r>
              <a:rPr lang="en-US" dirty="0" err="1" smtClean="0"/>
              <a:t>OSes</a:t>
            </a:r>
            <a:r>
              <a:rPr lang="en-US" dirty="0" smtClean="0"/>
              <a:t> and processors.</a:t>
            </a:r>
            <a:endParaRPr lang="en-US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787297" y="6591902"/>
            <a:ext cx="5428269" cy="28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2013 Accredited Standards Committee X9, Inc. All rights reserved.</a:t>
            </a:r>
            <a:endParaRPr lang="en-US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1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53" y="1135567"/>
            <a:ext cx="10515600" cy="6718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Call for Help</a:t>
            </a:r>
            <a:endParaRPr lang="en-US" dirty="0">
              <a:solidFill>
                <a:srgbClr val="1356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063" y="1894114"/>
            <a:ext cx="9839812" cy="3422606"/>
          </a:xfrm>
        </p:spPr>
        <p:txBody>
          <a:bodyPr>
            <a:noAutofit/>
          </a:bodyPr>
          <a:lstStyle/>
          <a:p>
            <a:r>
              <a:rPr lang="en-US" dirty="0" smtClean="0"/>
              <a:t>If you would like to participate in this standards process please contact:</a:t>
            </a:r>
          </a:p>
          <a:p>
            <a:pPr lvl="1"/>
            <a:r>
              <a:rPr lang="en-US" dirty="0" smtClean="0"/>
              <a:t>Steve Schmalz – 410 274-7267, </a:t>
            </a:r>
            <a:r>
              <a:rPr lang="en-US" dirty="0" smtClean="0">
                <a:hlinkClick r:id="rId3"/>
              </a:rPr>
              <a:t>steve.schmalz@rsa.com</a:t>
            </a:r>
            <a:endParaRPr lang="en-US" dirty="0" smtClean="0"/>
          </a:p>
          <a:p>
            <a:pPr lvl="1"/>
            <a:r>
              <a:rPr lang="en-US" dirty="0" smtClean="0"/>
              <a:t>Terence Spies – </a:t>
            </a:r>
            <a:r>
              <a:rPr lang="en-US" dirty="0" smtClean="0">
                <a:hlinkClick r:id="rId4"/>
              </a:rPr>
              <a:t>terence@voltage.com</a:t>
            </a:r>
            <a:endParaRPr lang="en-US" dirty="0" smtClean="0"/>
          </a:p>
          <a:p>
            <a:pPr lvl="1"/>
            <a:r>
              <a:rPr lang="en-US" dirty="0" smtClean="0"/>
              <a:t>Janet Bush – 410 267-7707 </a:t>
            </a:r>
            <a:r>
              <a:rPr lang="en-US" dirty="0" smtClean="0">
                <a:hlinkClick r:id="rId5"/>
              </a:rPr>
              <a:t>Janet.busch@x9.org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787297" y="6591902"/>
            <a:ext cx="5428269" cy="28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2013 Accredited Standards Committee X9, Inc. All rights reserved.</a:t>
            </a:r>
            <a:endParaRPr lang="en-US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1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806" y="2376539"/>
            <a:ext cx="3383280" cy="671823"/>
          </a:xfrm>
        </p:spPr>
        <p:txBody>
          <a:bodyPr>
            <a:noAutofit/>
          </a:bodyPr>
          <a:lstStyle/>
          <a:p>
            <a:r>
              <a:rPr lang="en-US" sz="4800" dirty="0" smtClean="0"/>
              <a:t>Questions?</a:t>
            </a:r>
            <a:endParaRPr lang="en-US" sz="4800" dirty="0">
              <a:solidFill>
                <a:srgbClr val="1356A2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787297" y="6591902"/>
            <a:ext cx="5428269" cy="28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2013 Accredited Standards Committee X9, Inc. All rights reserved.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22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53" y="1135567"/>
            <a:ext cx="10515600" cy="6718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>
              <a:solidFill>
                <a:srgbClr val="1356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062" y="1815737"/>
            <a:ext cx="10515600" cy="3500983"/>
          </a:xfrm>
        </p:spPr>
        <p:txBody>
          <a:bodyPr>
            <a:noAutofit/>
          </a:bodyPr>
          <a:lstStyle/>
          <a:p>
            <a:r>
              <a:rPr lang="en-US" sz="2000" dirty="0" smtClean="0"/>
              <a:t>Introduction – a short history of X9.119</a:t>
            </a:r>
          </a:p>
          <a:p>
            <a:r>
              <a:rPr lang="en-US" sz="2000" dirty="0" smtClean="0"/>
              <a:t>So what is a token?</a:t>
            </a:r>
          </a:p>
          <a:p>
            <a:r>
              <a:rPr lang="en-US" sz="2000" dirty="0" smtClean="0"/>
              <a:t>Tokenization use-cases</a:t>
            </a:r>
          </a:p>
          <a:p>
            <a:r>
              <a:rPr lang="en-US" sz="2000" dirty="0" smtClean="0"/>
              <a:t>So what is tokenization?</a:t>
            </a:r>
          </a:p>
          <a:p>
            <a:r>
              <a:rPr lang="en-US" sz="2000" dirty="0" smtClean="0"/>
              <a:t>The tokenization model</a:t>
            </a:r>
          </a:p>
          <a:p>
            <a:r>
              <a:rPr lang="en-US" sz="2000" dirty="0" smtClean="0"/>
              <a:t>Generic attacks on tokenization systems</a:t>
            </a:r>
          </a:p>
          <a:p>
            <a:r>
              <a:rPr lang="en-US" sz="2000" dirty="0" smtClean="0"/>
              <a:t>Derived requirements</a:t>
            </a:r>
          </a:p>
          <a:p>
            <a:r>
              <a:rPr lang="en-US" sz="2000" dirty="0" smtClean="0"/>
              <a:t>The hardware question</a:t>
            </a:r>
          </a:p>
          <a:p>
            <a:r>
              <a:rPr lang="en-US" sz="2000" dirty="0" smtClean="0"/>
              <a:t>A call for help from the community</a:t>
            </a:r>
            <a:endParaRPr lang="en-US" sz="2400" dirty="0">
              <a:solidFill>
                <a:srgbClr val="424242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787297" y="6591902"/>
            <a:ext cx="5428269" cy="28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2013 Accredited Standards Committee X9, Inc. All rights reserved.</a:t>
            </a:r>
            <a:endParaRPr lang="en-US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1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6787297" y="6591902"/>
            <a:ext cx="5428269" cy="28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2013 Accredited Standards Committee X9, Inc. All rights reserved.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192000" cy="5109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42" y="1"/>
            <a:ext cx="7632454" cy="5109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49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924" y="247293"/>
            <a:ext cx="10515600" cy="6718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X9 and X9 F1, F4 and F6?</a:t>
            </a:r>
            <a:endParaRPr lang="en-US" dirty="0">
              <a:solidFill>
                <a:srgbClr val="1356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062" y="1162594"/>
            <a:ext cx="9918189" cy="4154126"/>
          </a:xfrm>
        </p:spPr>
        <p:txBody>
          <a:bodyPr>
            <a:noAutofit/>
          </a:bodyPr>
          <a:lstStyle/>
          <a:p>
            <a:r>
              <a:rPr lang="en-US" sz="2400" dirty="0" smtClean="0"/>
              <a:t>X9 develops financial industry technical standards and guidelines.</a:t>
            </a:r>
          </a:p>
          <a:p>
            <a:r>
              <a:rPr lang="en-US" sz="2400" dirty="0" smtClean="0"/>
              <a:t>X9F is the “Data &amp; Information Security Subcommittee”</a:t>
            </a:r>
          </a:p>
          <a:p>
            <a:r>
              <a:rPr lang="en-US" sz="2400" dirty="0" smtClean="0"/>
              <a:t>X9F1 is the working group that deals with “Cryptographic Tools”</a:t>
            </a:r>
          </a:p>
          <a:p>
            <a:pPr lvl="1"/>
            <a:r>
              <a:rPr lang="en-US" sz="2000" dirty="0" smtClean="0"/>
              <a:t>Terence Spies is the present chair.</a:t>
            </a:r>
          </a:p>
          <a:p>
            <a:pPr lvl="1"/>
            <a:r>
              <a:rPr lang="en-US" sz="2000" dirty="0" smtClean="0"/>
              <a:t>They plan on developing a standard covering Tokenization Algorithms.</a:t>
            </a:r>
          </a:p>
          <a:p>
            <a:r>
              <a:rPr lang="en-US" sz="2400" dirty="0" smtClean="0"/>
              <a:t>X9F4 focuses on “Cryptographic Protocol and Application Security”</a:t>
            </a:r>
          </a:p>
          <a:p>
            <a:pPr lvl="1"/>
            <a:r>
              <a:rPr lang="en-US" sz="2000" dirty="0" smtClean="0"/>
              <a:t>Jeff Stapleton is the present chair.</a:t>
            </a:r>
          </a:p>
          <a:p>
            <a:r>
              <a:rPr lang="en-US" sz="2400" dirty="0" smtClean="0"/>
              <a:t>X9F6 works on “Cardholder Authentication and ICC’s (Integrated Chip Cards)”</a:t>
            </a:r>
          </a:p>
          <a:p>
            <a:pPr lvl="1"/>
            <a:r>
              <a:rPr lang="en-US" sz="2000" dirty="0" smtClean="0"/>
              <a:t>Scott Spiker is the current chair.</a:t>
            </a:r>
          </a:p>
          <a:p>
            <a:pPr lvl="1"/>
            <a:r>
              <a:rPr lang="en-US" sz="2000" dirty="0" smtClean="0"/>
              <a:t>X9.119 is being written here.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787297" y="6591902"/>
            <a:ext cx="5428269" cy="28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2013 Accredited Standards Committee X9, Inc. All rights reserved.</a:t>
            </a:r>
            <a:endParaRPr lang="en-US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1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53" y="1135567"/>
            <a:ext cx="10515600" cy="6718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X9.119</a:t>
            </a:r>
            <a:endParaRPr lang="en-US" dirty="0">
              <a:solidFill>
                <a:srgbClr val="1356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062" y="1815737"/>
            <a:ext cx="9918189" cy="3500983"/>
          </a:xfrm>
        </p:spPr>
        <p:txBody>
          <a:bodyPr>
            <a:noAutofit/>
          </a:bodyPr>
          <a:lstStyle/>
          <a:p>
            <a:r>
              <a:rPr lang="en-US" sz="2400" dirty="0" smtClean="0"/>
              <a:t>X9.119 started as a single document aimed at addressing both encryption and tokenization methods for protecting sensitive payment card data. First real work started in early 2009.</a:t>
            </a:r>
          </a:p>
          <a:p>
            <a:r>
              <a:rPr lang="en-US" sz="2400" dirty="0" smtClean="0"/>
              <a:t>Over the next couple of years several issues stalled work on the standard</a:t>
            </a:r>
          </a:p>
          <a:p>
            <a:pPr lvl="1"/>
            <a:r>
              <a:rPr lang="en-US" sz="2000" dirty="0" smtClean="0"/>
              <a:t>The requirement for strong hardware to implement any cryptographic processes.</a:t>
            </a:r>
          </a:p>
          <a:p>
            <a:pPr lvl="1"/>
            <a:r>
              <a:rPr lang="en-US" sz="2000" dirty="0" smtClean="0"/>
              <a:t>The definition of tokenization.</a:t>
            </a:r>
          </a:p>
          <a:p>
            <a:r>
              <a:rPr lang="en-US" sz="2400" dirty="0" smtClean="0"/>
              <a:t>In early 2012 F6 decided to divide the document into two parts. Part 1 covered encryption and was approved in March of last year after which F6 began work on part 2, tokenization. 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787297" y="6591902"/>
            <a:ext cx="5428269" cy="28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2013 Accredited Standards Committee X9, Inc. All rights reserved.</a:t>
            </a:r>
            <a:endParaRPr lang="en-US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1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53" y="1135567"/>
            <a:ext cx="10515600" cy="6718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 of a Token</a:t>
            </a:r>
            <a:endParaRPr lang="en-US" dirty="0">
              <a:solidFill>
                <a:srgbClr val="1356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062" y="1815737"/>
            <a:ext cx="8716407" cy="3500983"/>
          </a:xfrm>
        </p:spPr>
        <p:txBody>
          <a:bodyPr>
            <a:noAutofit/>
          </a:bodyPr>
          <a:lstStyle/>
          <a:p>
            <a:r>
              <a:rPr lang="en-US" dirty="0" smtClean="0"/>
              <a:t>Token – A surrogate value used in place of an underlying sensitive value (USV) in certain, well defined situations, but not in every way that the USV is used.</a:t>
            </a:r>
          </a:p>
          <a:p>
            <a:r>
              <a:rPr lang="en-US" dirty="0" smtClean="0"/>
              <a:t>Tokens have attributes and  utility. </a:t>
            </a:r>
          </a:p>
          <a:p>
            <a:pPr lvl="1"/>
            <a:r>
              <a:rPr lang="en-US" dirty="0" smtClean="0"/>
              <a:t>Token attribute – the structure of the token</a:t>
            </a:r>
          </a:p>
          <a:p>
            <a:pPr lvl="1"/>
            <a:r>
              <a:rPr lang="en-US" dirty="0" smtClean="0"/>
              <a:t>Token utility – what you can do with the token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787297" y="6591902"/>
            <a:ext cx="5428269" cy="28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2013 Accredited Standards Committee X9, Inc. All rights reserved.</a:t>
            </a:r>
            <a:endParaRPr lang="en-US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1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17" y="1123405"/>
            <a:ext cx="10713720" cy="927463"/>
          </a:xfrm>
        </p:spPr>
        <p:txBody>
          <a:bodyPr>
            <a:normAutofit/>
          </a:bodyPr>
          <a:lstStyle/>
          <a:p>
            <a:r>
              <a:rPr lang="en-US" dirty="0" smtClean="0"/>
              <a:t>Examples of Tokens</a:t>
            </a:r>
            <a:endParaRPr lang="en-US" dirty="0">
              <a:solidFill>
                <a:srgbClr val="1356A2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787297" y="6591902"/>
            <a:ext cx="5428269" cy="28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2013 Accredited Standards Committee X9, Inc. All rights reserved.</a:t>
            </a:r>
            <a:endParaRPr lang="en-US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1200" y="2133602"/>
          <a:ext cx="10769601" cy="3428999"/>
        </p:xfrm>
        <a:graphic>
          <a:graphicData uri="http://schemas.openxmlformats.org/drawingml/2006/table">
            <a:tbl>
              <a:tblPr/>
              <a:tblGrid>
                <a:gridCol w="3251201"/>
                <a:gridCol w="3454400"/>
                <a:gridCol w="4064000"/>
              </a:tblGrid>
              <a:tr h="4898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b="1" dirty="0">
                          <a:latin typeface="Arial"/>
                          <a:ea typeface="MS Mincho"/>
                          <a:cs typeface="Times New Roman"/>
                        </a:rPr>
                        <a:t>PAN</a:t>
                      </a:r>
                      <a:endParaRPr lang="en-US" sz="18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85143" marR="85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b="1" dirty="0">
                          <a:latin typeface="Arial"/>
                          <a:ea typeface="MS Mincho"/>
                          <a:cs typeface="Times New Roman"/>
                        </a:rPr>
                        <a:t>Token</a:t>
                      </a:r>
                      <a:endParaRPr lang="en-US" sz="1800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85143" marR="85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b="1">
                          <a:latin typeface="Arial"/>
                          <a:ea typeface="MS Mincho"/>
                          <a:cs typeface="Times New Roman"/>
                        </a:rPr>
                        <a:t>Comment</a:t>
                      </a:r>
                      <a:endParaRPr lang="en-US" sz="18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85143" marR="85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latin typeface="Arial"/>
                          <a:ea typeface="MS Mincho"/>
                          <a:cs typeface="Times New Roman"/>
                        </a:rPr>
                        <a:t>13980 826539 1255</a:t>
                      </a:r>
                    </a:p>
                  </a:txBody>
                  <a:tcPr marL="85143" marR="85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Arial"/>
                          <a:ea typeface="MS Mincho"/>
                          <a:cs typeface="Times New Roman"/>
                        </a:rPr>
                        <a:t>231poK983HKzns100</a:t>
                      </a:r>
                    </a:p>
                  </a:txBody>
                  <a:tcPr marL="85143" marR="85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Arial"/>
                          <a:ea typeface="MS Mincho"/>
                          <a:cs typeface="Times New Roman"/>
                        </a:rPr>
                        <a:t>Token is composed of alphabetic and numeric characters</a:t>
                      </a:r>
                    </a:p>
                  </a:txBody>
                  <a:tcPr marL="85143" marR="85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Arial"/>
                          <a:ea typeface="MS Mincho"/>
                          <a:cs typeface="Times New Roman"/>
                        </a:rPr>
                        <a:t>84295 195562 7629</a:t>
                      </a:r>
                    </a:p>
                  </a:txBody>
                  <a:tcPr marL="85143" marR="85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Arial"/>
                          <a:ea typeface="MS Mincho"/>
                          <a:cs typeface="Times New Roman"/>
                        </a:rPr>
                        <a:t>12345 098765 6574</a:t>
                      </a:r>
                    </a:p>
                  </a:txBody>
                  <a:tcPr marL="85143" marR="85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Arial"/>
                          <a:ea typeface="MS Mincho"/>
                          <a:cs typeface="Times New Roman"/>
                        </a:rPr>
                        <a:t>Token is identical to PAN in structure and character set (LUN check could even hold)</a:t>
                      </a:r>
                    </a:p>
                  </a:txBody>
                  <a:tcPr marL="85143" marR="85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latin typeface="Arial"/>
                          <a:ea typeface="MS Mincho"/>
                          <a:cs typeface="Times New Roman"/>
                        </a:rPr>
                        <a:t>91094 389921 9321</a:t>
                      </a:r>
                    </a:p>
                  </a:txBody>
                  <a:tcPr marL="85143" marR="85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latin typeface="Arial"/>
                          <a:ea typeface="MS Mincho"/>
                          <a:cs typeface="Times New Roman"/>
                        </a:rPr>
                        <a:t>T3245 918234 4251</a:t>
                      </a:r>
                    </a:p>
                  </a:txBody>
                  <a:tcPr marL="85143" marR="85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Arial"/>
                          <a:ea typeface="MS Mincho"/>
                          <a:cs typeface="Times New Roman"/>
                        </a:rPr>
                        <a:t>Token is almost identical to PAN </a:t>
                      </a:r>
                      <a:r>
                        <a:rPr lang="en-US" sz="1400" dirty="0" smtClean="0">
                          <a:latin typeface="Arial"/>
                          <a:ea typeface="MS Mincho"/>
                          <a:cs typeface="Times New Roman"/>
                        </a:rPr>
                        <a:t>except </a:t>
                      </a:r>
                      <a:r>
                        <a:rPr lang="en-US" sz="1400" dirty="0">
                          <a:latin typeface="Arial"/>
                          <a:ea typeface="MS Mincho"/>
                          <a:cs typeface="Times New Roman"/>
                        </a:rPr>
                        <a:t>for a character indicating it is a token</a:t>
                      </a:r>
                    </a:p>
                  </a:txBody>
                  <a:tcPr marL="85143" marR="85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561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53" y="1135567"/>
            <a:ext cx="10515600" cy="6718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Token Utility</a:t>
            </a:r>
            <a:endParaRPr lang="en-US" dirty="0">
              <a:solidFill>
                <a:srgbClr val="1356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063" y="1894114"/>
            <a:ext cx="9839812" cy="3422606"/>
          </a:xfrm>
        </p:spPr>
        <p:txBody>
          <a:bodyPr>
            <a:noAutofit/>
          </a:bodyPr>
          <a:lstStyle/>
          <a:p>
            <a:r>
              <a:rPr lang="en-US" dirty="0" smtClean="0"/>
              <a:t>X9.119’s concept of utility is similar to PCI’s concept of a high value token. </a:t>
            </a:r>
          </a:p>
          <a:p>
            <a:r>
              <a:rPr lang="en-US" dirty="0" smtClean="0"/>
              <a:t>The utility of a token replacing a PAN can run the scale from</a:t>
            </a:r>
          </a:p>
          <a:p>
            <a:pPr lvl="1"/>
            <a:r>
              <a:rPr lang="en-US" dirty="0" smtClean="0"/>
              <a:t>a simple unique value mapped to the underlying sensitive value</a:t>
            </a:r>
          </a:p>
          <a:p>
            <a:pPr lvl="1"/>
            <a:r>
              <a:rPr lang="en-US" dirty="0" smtClean="0"/>
              <a:t>to a value that can be used to approve  certain financial transactions</a:t>
            </a:r>
          </a:p>
          <a:p>
            <a:r>
              <a:rPr lang="en-US" dirty="0" smtClean="0"/>
              <a:t>X9.119 focuses on tokens with minimal utility. </a:t>
            </a:r>
            <a:endParaRPr lang="en-US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787297" y="6591902"/>
            <a:ext cx="5428269" cy="28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2013 Accredited Standards Committee X9, Inc. All rights reserved.</a:t>
            </a:r>
            <a:endParaRPr lang="en-US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1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53" y="1135567"/>
            <a:ext cx="10515600" cy="6718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Tokenization Use-Cases</a:t>
            </a:r>
            <a:endParaRPr lang="en-US" dirty="0">
              <a:solidFill>
                <a:srgbClr val="1356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063" y="1894114"/>
            <a:ext cx="9839812" cy="3422606"/>
          </a:xfrm>
        </p:spPr>
        <p:txBody>
          <a:bodyPr>
            <a:noAutofit/>
          </a:bodyPr>
          <a:lstStyle/>
          <a:p>
            <a:r>
              <a:rPr lang="en-US" dirty="0" smtClean="0"/>
              <a:t>Main business drivers from the perspective of why tokenization versus encryption.</a:t>
            </a:r>
          </a:p>
          <a:p>
            <a:pPr lvl="1"/>
            <a:r>
              <a:rPr lang="en-US" dirty="0" smtClean="0"/>
              <a:t>Reduced auditing costs (reducing PCI auditing scope)</a:t>
            </a:r>
          </a:p>
          <a:p>
            <a:pPr lvl="1"/>
            <a:r>
              <a:rPr lang="en-US" dirty="0" smtClean="0"/>
              <a:t>Reduced impact on workflow (a PAN token does not require a new database schema)</a:t>
            </a:r>
          </a:p>
          <a:p>
            <a:r>
              <a:rPr lang="en-US" dirty="0" smtClean="0"/>
              <a:t>Use of tokenization in payment processing</a:t>
            </a:r>
          </a:p>
          <a:p>
            <a:pPr lvl="1"/>
            <a:r>
              <a:rPr lang="en-US" dirty="0" smtClean="0"/>
              <a:t>At the Acquirer</a:t>
            </a:r>
          </a:p>
          <a:p>
            <a:pPr lvl="1"/>
            <a:r>
              <a:rPr lang="en-US" dirty="0" smtClean="0"/>
              <a:t>At the Merchant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787297" y="6591902"/>
            <a:ext cx="5428269" cy="28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2013 Accredited Standards Committee X9, Inc. All rights reserved.</a:t>
            </a:r>
            <a:endParaRPr lang="en-US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1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377" y="1"/>
            <a:ext cx="9827623" cy="107115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Simple Payment Processing Workflow</a:t>
            </a:r>
            <a:endParaRPr lang="en-US" sz="4000" dirty="0">
              <a:solidFill>
                <a:srgbClr val="1356A2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763731" y="6173891"/>
            <a:ext cx="5428269" cy="28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2013 Accredited Standards Committee X9, Inc. All rights reserved.</a:t>
            </a:r>
            <a:endParaRPr lang="en-US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4434" y="1105989"/>
            <a:ext cx="3149600" cy="464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50034" y="1182189"/>
            <a:ext cx="3149600" cy="457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815634" y="1334589"/>
            <a:ext cx="1016000" cy="426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</a:p>
          <a:p>
            <a:pPr algn="ctr"/>
            <a:r>
              <a:rPr lang="en-US" dirty="0" smtClean="0"/>
              <a:t>R</a:t>
            </a:r>
          </a:p>
          <a:p>
            <a:pPr algn="ctr"/>
            <a:r>
              <a:rPr lang="en-US" dirty="0" smtClean="0"/>
              <a:t>O</a:t>
            </a:r>
          </a:p>
          <a:p>
            <a:pPr algn="ctr"/>
            <a:r>
              <a:rPr lang="en-US" dirty="0" smtClean="0"/>
              <a:t>V</a:t>
            </a:r>
          </a:p>
          <a:p>
            <a:pPr algn="ctr"/>
            <a:r>
              <a:rPr lang="en-US" dirty="0" smtClean="0"/>
              <a:t>I</a:t>
            </a:r>
          </a:p>
          <a:p>
            <a:pPr algn="ctr"/>
            <a:r>
              <a:rPr lang="en-US" dirty="0" smtClean="0"/>
              <a:t>D</a:t>
            </a:r>
          </a:p>
          <a:p>
            <a:pPr algn="ctr"/>
            <a:r>
              <a:rPr lang="en-US" dirty="0" smtClean="0"/>
              <a:t>E</a:t>
            </a:r>
          </a:p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0542834" y="1334589"/>
            <a:ext cx="1016000" cy="426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I</a:t>
            </a:r>
          </a:p>
          <a:p>
            <a:pPr algn="ctr"/>
            <a:r>
              <a:rPr lang="en-US" dirty="0" smtClean="0"/>
              <a:t>S</a:t>
            </a:r>
          </a:p>
          <a:p>
            <a:pPr algn="ctr"/>
            <a:r>
              <a:rPr lang="en-US" dirty="0" smtClean="0"/>
              <a:t>S</a:t>
            </a:r>
          </a:p>
          <a:p>
            <a:pPr algn="ctr"/>
            <a:r>
              <a:rPr lang="en-US" dirty="0" smtClean="0"/>
              <a:t>U</a:t>
            </a:r>
          </a:p>
          <a:p>
            <a:pPr algn="ctr"/>
            <a:r>
              <a:rPr lang="en-US" dirty="0" smtClean="0"/>
              <a:t>E</a:t>
            </a:r>
          </a:p>
          <a:p>
            <a:pPr algn="ctr"/>
            <a:r>
              <a:rPr lang="en-US" dirty="0" smtClean="0"/>
              <a:t>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9234" y="1715589"/>
            <a:ext cx="711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POS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9234" y="3239589"/>
            <a:ext cx="711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POS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6434" y="1715589"/>
            <a:ext cx="711200" cy="1981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</a:p>
          <a:p>
            <a:pPr algn="ctr"/>
            <a:r>
              <a:rPr lang="en-US" dirty="0" smtClean="0"/>
              <a:t>W</a:t>
            </a:r>
          </a:p>
          <a:p>
            <a:pPr algn="ctr"/>
            <a:r>
              <a:rPr lang="en-US" dirty="0" smtClean="0"/>
              <a:t>I</a:t>
            </a:r>
          </a:p>
          <a:p>
            <a:pPr algn="ctr"/>
            <a:r>
              <a:rPr lang="en-US" dirty="0" smtClean="0"/>
              <a:t>T</a:t>
            </a:r>
          </a:p>
          <a:p>
            <a:pPr algn="ctr"/>
            <a:r>
              <a:rPr lang="en-US" dirty="0" smtClean="0"/>
              <a:t>C</a:t>
            </a:r>
          </a:p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158034" y="1715589"/>
            <a:ext cx="2235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Vertical Specific</a:t>
            </a:r>
          </a:p>
          <a:p>
            <a:pPr algn="ctr"/>
            <a:r>
              <a:rPr lang="en-US" dirty="0" smtClean="0"/>
              <a:t>Middleware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58034" y="2401389"/>
            <a:ext cx="2235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Vertical Specific</a:t>
            </a:r>
          </a:p>
          <a:p>
            <a:pPr algn="ctr"/>
            <a:r>
              <a:rPr lang="en-US" dirty="0" smtClean="0"/>
              <a:t>Middleware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158034" y="3087189"/>
            <a:ext cx="2235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Vertical Specific</a:t>
            </a:r>
          </a:p>
          <a:p>
            <a:pPr algn="ctr"/>
            <a:r>
              <a:rPr lang="en-US" dirty="0" smtClean="0"/>
              <a:t>Middleware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27566" y="1143000"/>
            <a:ext cx="1609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Merchant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504926" y="1169126"/>
            <a:ext cx="1428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Acquirer</a:t>
            </a:r>
            <a:endParaRPr lang="en-US" sz="2800" dirty="0"/>
          </a:p>
        </p:txBody>
      </p:sp>
      <p:sp>
        <p:nvSpPr>
          <p:cNvPr id="18" name="Can 17"/>
          <p:cNvSpPr/>
          <p:nvPr/>
        </p:nvSpPr>
        <p:spPr>
          <a:xfrm>
            <a:off x="992434" y="4382589"/>
            <a:ext cx="609600" cy="609600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2516434" y="4382589"/>
            <a:ext cx="609600" cy="609600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5056434" y="4306389"/>
            <a:ext cx="609600" cy="609600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0" idx="3"/>
          </p:cNvCxnSpPr>
          <p:nvPr/>
        </p:nvCxnSpPr>
        <p:spPr>
          <a:xfrm>
            <a:off x="1500434" y="1944189"/>
            <a:ext cx="1016000" cy="3810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</p:cNvCxnSpPr>
          <p:nvPr/>
        </p:nvCxnSpPr>
        <p:spPr>
          <a:xfrm flipV="1">
            <a:off x="1500434" y="3087189"/>
            <a:ext cx="1016000" cy="3810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27634" y="2858589"/>
            <a:ext cx="1930400" cy="4953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393234" y="3391989"/>
            <a:ext cx="14224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831634" y="3391989"/>
            <a:ext cx="7112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  <a:endCxn id="18" idx="1"/>
          </p:cNvCxnSpPr>
          <p:nvPr/>
        </p:nvCxnSpPr>
        <p:spPr>
          <a:xfrm flipH="1">
            <a:off x="1297234" y="3696789"/>
            <a:ext cx="1574800" cy="6858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2"/>
            <a:endCxn id="19" idx="1"/>
          </p:cNvCxnSpPr>
          <p:nvPr/>
        </p:nvCxnSpPr>
        <p:spPr>
          <a:xfrm flipH="1">
            <a:off x="2821234" y="3696789"/>
            <a:ext cx="50800" cy="6858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2"/>
          </p:cNvCxnSpPr>
          <p:nvPr/>
        </p:nvCxnSpPr>
        <p:spPr>
          <a:xfrm flipH="1">
            <a:off x="5361234" y="3620589"/>
            <a:ext cx="914400" cy="7620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072434" y="4306389"/>
            <a:ext cx="15240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Tokenization</a:t>
            </a:r>
          </a:p>
          <a:p>
            <a:pPr algn="ctr"/>
            <a:r>
              <a:rPr lang="en-US" sz="1200" b="1" dirty="0" smtClean="0"/>
              <a:t>Service</a:t>
            </a:r>
            <a:endParaRPr lang="en-US" sz="12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6936377" y="3291840"/>
            <a:ext cx="443794" cy="30044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TC</a:t>
            </a:r>
            <a:endParaRPr lang="en-US" sz="1200" b="1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885235" y="3644537"/>
            <a:ext cx="220959" cy="66185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Snip Same Side Corner Rectangle 31"/>
          <p:cNvSpPr/>
          <p:nvPr/>
        </p:nvSpPr>
        <p:spPr>
          <a:xfrm>
            <a:off x="789234" y="2248989"/>
            <a:ext cx="812800" cy="304800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Token</a:t>
            </a:r>
            <a:endParaRPr lang="en-US" dirty="0"/>
          </a:p>
        </p:txBody>
      </p:sp>
      <p:sp>
        <p:nvSpPr>
          <p:cNvPr id="33" name="Snip Same Side Corner Rectangle 32"/>
          <p:cNvSpPr/>
          <p:nvPr/>
        </p:nvSpPr>
        <p:spPr>
          <a:xfrm>
            <a:off x="4954834" y="4915989"/>
            <a:ext cx="812800" cy="304800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Token</a:t>
            </a:r>
            <a:endParaRPr lang="en-US" dirty="0"/>
          </a:p>
        </p:txBody>
      </p:sp>
      <p:sp>
        <p:nvSpPr>
          <p:cNvPr id="34" name="Snip Same Side Corner Rectangle 33"/>
          <p:cNvSpPr/>
          <p:nvPr/>
        </p:nvSpPr>
        <p:spPr>
          <a:xfrm>
            <a:off x="2414834" y="4992189"/>
            <a:ext cx="812800" cy="304800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Token</a:t>
            </a:r>
            <a:endParaRPr lang="en-US" dirty="0"/>
          </a:p>
        </p:txBody>
      </p:sp>
      <p:sp>
        <p:nvSpPr>
          <p:cNvPr id="35" name="Snip Same Side Corner Rectangle 34"/>
          <p:cNvSpPr/>
          <p:nvPr/>
        </p:nvSpPr>
        <p:spPr>
          <a:xfrm>
            <a:off x="890834" y="4992189"/>
            <a:ext cx="812800" cy="304800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Token</a:t>
            </a:r>
            <a:endParaRPr lang="en-US" dirty="0"/>
          </a:p>
        </p:txBody>
      </p:sp>
      <p:sp>
        <p:nvSpPr>
          <p:cNvPr id="36" name="Snip Same Side Corner Rectangle 35"/>
          <p:cNvSpPr/>
          <p:nvPr/>
        </p:nvSpPr>
        <p:spPr>
          <a:xfrm>
            <a:off x="3735634" y="3239589"/>
            <a:ext cx="812800" cy="304800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Token</a:t>
            </a:r>
            <a:endParaRPr lang="en-US" dirty="0"/>
          </a:p>
        </p:txBody>
      </p:sp>
      <p:sp>
        <p:nvSpPr>
          <p:cNvPr id="37" name="Snip Same Side Corner Rectangle 36"/>
          <p:cNvSpPr/>
          <p:nvPr/>
        </p:nvSpPr>
        <p:spPr>
          <a:xfrm>
            <a:off x="789234" y="3772989"/>
            <a:ext cx="812800" cy="304800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Token</a:t>
            </a:r>
            <a:endParaRPr lang="en-US" dirty="0"/>
          </a:p>
        </p:txBody>
      </p:sp>
      <p:sp>
        <p:nvSpPr>
          <p:cNvPr id="38" name="Snip Same Side Corner Rectangle 37"/>
          <p:cNvSpPr/>
          <p:nvPr/>
        </p:nvSpPr>
        <p:spPr>
          <a:xfrm>
            <a:off x="7033279" y="3962400"/>
            <a:ext cx="812800" cy="304800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Token</a:t>
            </a:r>
            <a:endParaRPr lang="en-US" dirty="0"/>
          </a:p>
        </p:txBody>
      </p:sp>
      <p:pic>
        <p:nvPicPr>
          <p:cNvPr id="11266" name="Picture 2" descr="https://encrypted-tbn2.gstatic.com/images?q=tbn:ANd9GcTJe3ra10e9orgmP-BJ7BEG8Pt_2yp-Qb1vyb2fXCaesln4wf421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7775" y="1953623"/>
            <a:ext cx="383721" cy="383721"/>
          </a:xfrm>
          <a:prstGeom prst="rect">
            <a:avLst/>
          </a:prstGeom>
          <a:noFill/>
        </p:spPr>
      </p:pic>
      <p:pic>
        <p:nvPicPr>
          <p:cNvPr id="39" name="Picture 2" descr="https://encrypted-tbn2.gstatic.com/images?q=tbn:ANd9GcTJe3ra10e9orgmP-BJ7BEG8Pt_2yp-Qb1vyb2fXCaesln4wf421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45672" y="3098800"/>
            <a:ext cx="383721" cy="383721"/>
          </a:xfrm>
          <a:prstGeom prst="rect">
            <a:avLst/>
          </a:prstGeom>
          <a:noFill/>
        </p:spPr>
      </p:pic>
      <p:pic>
        <p:nvPicPr>
          <p:cNvPr id="40" name="Picture 2" descr="https://encrypted-tbn2.gstatic.com/images?q=tbn:ANd9GcTJe3ra10e9orgmP-BJ7BEG8Pt_2yp-Qb1vyb2fXCaesln4wf421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61855" y="2785292"/>
            <a:ext cx="383721" cy="383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615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1409</Words>
  <Application>Microsoft Office PowerPoint</Application>
  <PresentationFormat>Custom</PresentationFormat>
  <Paragraphs>223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ANSI X9.119</vt:lpstr>
      <vt:lpstr>Agenda</vt:lpstr>
      <vt:lpstr>What is X9 and X9 F1, F4 and F6?</vt:lpstr>
      <vt:lpstr>X9.119</vt:lpstr>
      <vt:lpstr>Definition of a Token</vt:lpstr>
      <vt:lpstr>Examples of Tokens</vt:lpstr>
      <vt:lpstr>Token Utility</vt:lpstr>
      <vt:lpstr>Tokenization Use-Cases</vt:lpstr>
      <vt:lpstr>A Simple Payment Processing Workflow</vt:lpstr>
      <vt:lpstr>Questions for You, Our Audience</vt:lpstr>
      <vt:lpstr>Encryption vs Tokenization</vt:lpstr>
      <vt:lpstr>     The Tokenization Model</vt:lpstr>
      <vt:lpstr>            Generic Attacks</vt:lpstr>
      <vt:lpstr>Broad Security Requirements</vt:lpstr>
      <vt:lpstr>Secure Isolation of the Tokenization System</vt:lpstr>
      <vt:lpstr>   Levels of Isolation</vt:lpstr>
      <vt:lpstr>The Hardware Question</vt:lpstr>
      <vt:lpstr>A Call for Help</vt:lpstr>
      <vt:lpstr>Questions?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x9</dc:title>
  <dc:creator>Dan Dingus</dc:creator>
  <cp:lastModifiedBy>Janet</cp:lastModifiedBy>
  <cp:revision>36</cp:revision>
  <dcterms:created xsi:type="dcterms:W3CDTF">2014-01-02T15:42:30Z</dcterms:created>
  <dcterms:modified xsi:type="dcterms:W3CDTF">2014-01-22T14:14:53Z</dcterms:modified>
</cp:coreProperties>
</file>