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425" autoAdjust="0"/>
  </p:normalViewPr>
  <p:slideViewPr>
    <p:cSldViewPr>
      <p:cViewPr varScale="1">
        <p:scale>
          <a:sx n="80" d="100"/>
          <a:sy n="80" d="100"/>
        </p:scale>
        <p:origin x="-251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220C322-FAC0-45F8-944F-F34F055123F1}" type="datetimeFigureOut">
              <a:rPr lang="en-US"/>
              <a:pPr>
                <a:defRPr/>
              </a:pPr>
              <a:t>5/17/2017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DD40C52-73EA-4EE2-80E3-C3D91F1BE8A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www.iso20022.org/index.cfm?item_id=42953"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E657B9DD-6BC2-4DC0-B6AD-F5B2C4DC353D}" type="slidenum">
              <a:rPr lang="en-US" smtClean="0"/>
              <a:pPr/>
              <a:t>1</a:t>
            </a:fld>
            <a:endParaRPr lang="en-US" smtClean="0"/>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smtClean="0"/>
              <a:t>Welcome to the world of financial industry standards!</a:t>
            </a:r>
          </a:p>
          <a:p>
            <a:pPr eaLnBrk="1" hangingPunct="1"/>
            <a:endParaRPr lang="en-US" smtClean="0"/>
          </a:p>
          <a:p>
            <a:pPr eaLnBrk="1" hangingPunct="1"/>
            <a:r>
              <a:rPr lang="en-US" smtClean="0"/>
              <a:t>If the financial industry did not follow standards, we would soon notice.  This is because standards make an enormous contribution to our industry—even though the contribution is often invisible, or taken for granted. Every day, we come in contact with financial standards - the size of a paper check, protocols for messaging, electronic security systems, and paperless contracts are just a few. Standards simplify our lives, increase productivity and allow interoperability and straight through processing.</a:t>
            </a:r>
          </a:p>
          <a:p>
            <a:pPr eaLnBrk="1" hangingPunct="1"/>
            <a:endParaRPr lang="en-US" smtClean="0"/>
          </a:p>
          <a:p>
            <a:pPr eaLnBrk="1" hangingPunct="1"/>
            <a:r>
              <a:rPr lang="en-US" smtClean="0"/>
              <a:t>It is when there are no standards or a standard is misapplied, their importance becomes obvious.  For example, as purchasers and users of products, our customers would soon take note when transactions are not moving smoothly, or when equipment used by our organization is incompatible or unreliable.  It is here—when financial products do not meet our customer’s expectations—that we are aware of their ability to raise levels of reliability, efficiency, and interchangeability.</a:t>
            </a:r>
          </a:p>
          <a:p>
            <a:pPr eaLnBrk="1" hangingPunct="1"/>
            <a:endParaRPr lang="en-US" smtClean="0"/>
          </a:p>
          <a:p>
            <a:pPr eaLnBrk="1" hangingPunct="1"/>
            <a:r>
              <a:rPr lang="en-US" smtClean="0"/>
              <a:t>The Accredited Standards Committee X9, Inc. or more simply X9, takes the lead in developing the technical financial industry standards we need to act efficiently and competitively in the market place.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ABE71CBC-6B04-4A9A-8001-E009E0ACBB4F}" type="slidenum">
              <a:rPr lang="en-US" smtClean="0"/>
              <a:pPr/>
              <a:t>10</a:t>
            </a:fld>
            <a:endParaRPr lang="en-US"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sz="1000" dirty="0" smtClean="0"/>
              <a:t>As with most non-profit associations, X9 is run by its members and its staff. </a:t>
            </a:r>
          </a:p>
          <a:p>
            <a:pPr eaLnBrk="1" hangingPunct="1"/>
            <a:endParaRPr lang="en-US" sz="1000" dirty="0" smtClean="0"/>
          </a:p>
          <a:p>
            <a:pPr eaLnBrk="1" hangingPunct="1"/>
            <a:r>
              <a:rPr lang="en-US" sz="1000" dirty="0" smtClean="0"/>
              <a:t>The X9 Board of </a:t>
            </a:r>
            <a:r>
              <a:rPr lang="en-US" sz="1000" dirty="0" smtClean="0"/>
              <a:t>Directors is </a:t>
            </a:r>
            <a:r>
              <a:rPr lang="en-US" sz="1000" dirty="0" smtClean="0"/>
              <a:t>made up of the most pre-eminent industry leaders in the global and US markets. This Board, in addition to the normal Board activities of running the </a:t>
            </a:r>
            <a:r>
              <a:rPr lang="en-US" sz="1000" dirty="0" smtClean="0"/>
              <a:t>organization, </a:t>
            </a:r>
            <a:r>
              <a:rPr lang="en-US" sz="1000" dirty="0" smtClean="0"/>
              <a:t>also is the confirmed consensus body under ANSI requirements. </a:t>
            </a:r>
            <a:r>
              <a:rPr lang="en-US" sz="1000" dirty="0" smtClean="0"/>
              <a:t>X9’s Board </a:t>
            </a:r>
            <a:r>
              <a:rPr lang="en-US" sz="1000" dirty="0" smtClean="0"/>
              <a:t>has the final approval on what standards will be developed, both nationally and internationally, and what </a:t>
            </a:r>
            <a:r>
              <a:rPr lang="en-US" sz="1000" dirty="0" smtClean="0"/>
              <a:t>standards will </a:t>
            </a:r>
            <a:r>
              <a:rPr lang="en-US" sz="1000" dirty="0" smtClean="0"/>
              <a:t>become labeled under their authority </a:t>
            </a:r>
            <a:r>
              <a:rPr lang="en-US" sz="1000" dirty="0" smtClean="0"/>
              <a:t>as American </a:t>
            </a:r>
            <a:r>
              <a:rPr lang="en-US" sz="1000" dirty="0" smtClean="0"/>
              <a:t>National Standards for the financial services sector.  </a:t>
            </a:r>
          </a:p>
          <a:p>
            <a:pPr eaLnBrk="1" hangingPunct="1"/>
            <a:endParaRPr lang="en-US" sz="1000" dirty="0" smtClean="0"/>
          </a:p>
          <a:p>
            <a:pPr eaLnBrk="1" hangingPunct="1"/>
            <a:r>
              <a:rPr lang="en-US" sz="1000" dirty="0" smtClean="0"/>
              <a:t>The Board, is the sole “consensus-body” of X9 and is a balance of producers, consumers and general interest under the ANSI essential requirements and its own procedures. The Board or balanced consensus body </a:t>
            </a:r>
            <a:r>
              <a:rPr lang="en-US" sz="1000" dirty="0" smtClean="0"/>
              <a:t>voting </a:t>
            </a:r>
            <a:r>
              <a:rPr lang="en-US" sz="1000" dirty="0" smtClean="0"/>
              <a:t>records are submitted to ANSI. The X9 Board members include the major US banks, Financial Industry Vendors, and major associations in the financial services industry. </a:t>
            </a:r>
          </a:p>
          <a:p>
            <a:pPr eaLnBrk="1" hangingPunct="1"/>
            <a:endParaRPr lang="en-US" sz="1000" dirty="0" smtClean="0"/>
          </a:p>
          <a:p>
            <a:pPr eaLnBrk="1" hangingPunct="1"/>
            <a:r>
              <a:rPr lang="en-US" sz="1000" dirty="0" smtClean="0"/>
              <a:t>Expert </a:t>
            </a:r>
            <a:r>
              <a:rPr lang="en-US" sz="1000" dirty="0" smtClean="0"/>
              <a:t>subcommittees and</a:t>
            </a:r>
            <a:r>
              <a:rPr lang="en-US" sz="1000" baseline="0" dirty="0" smtClean="0"/>
              <a:t> </a:t>
            </a:r>
            <a:r>
              <a:rPr lang="en-US" sz="1000" dirty="0" smtClean="0"/>
              <a:t>working </a:t>
            </a:r>
            <a:r>
              <a:rPr lang="en-US" sz="1000" dirty="0" smtClean="0"/>
              <a:t>groups </a:t>
            </a:r>
            <a:r>
              <a:rPr lang="en-US" sz="1000" dirty="0" smtClean="0"/>
              <a:t>come </a:t>
            </a:r>
            <a:r>
              <a:rPr lang="en-US" sz="1000" dirty="0" smtClean="0"/>
              <a:t>together as experts to draft standards.  </a:t>
            </a:r>
          </a:p>
          <a:p>
            <a:pPr eaLnBrk="1" hangingPunct="1"/>
            <a:endParaRPr lang="en-US" sz="1000" dirty="0" smtClean="0"/>
          </a:p>
          <a:p>
            <a:pPr eaLnBrk="1" hangingPunct="1"/>
            <a:r>
              <a:rPr lang="en-US" sz="1000" dirty="0" smtClean="0"/>
              <a:t>Experts assigned by member companies include; engineers, mathematicians, specific business sector experts, check processors, check vendors, equipment vendors in a variety of specialty areas, bankers with various expertise, payment and other association experts.  </a:t>
            </a:r>
          </a:p>
          <a:p>
            <a:pPr eaLnBrk="1" hangingPunct="1"/>
            <a:endParaRPr lang="en-US" sz="100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47602A67-5B11-461E-BD2E-9783888A5254}" type="slidenum">
              <a:rPr lang="en-US" smtClean="0"/>
              <a:pPr/>
              <a:t>11</a:t>
            </a:fld>
            <a:endParaRPr lang="en-US"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dirty="0" smtClean="0"/>
          </a:p>
          <a:p>
            <a:pPr eaLnBrk="1" hangingPunct="1"/>
            <a:r>
              <a:rPr lang="en-US" dirty="0" smtClean="0"/>
              <a:t>X9’s Board of Directors, which is composed of all Class A members, is the ultimate decision maker for the organization and is the “consensus body”  under ANSI and X9’s procedures</a:t>
            </a:r>
            <a:r>
              <a:rPr lang="en-US" dirty="0" smtClean="0"/>
              <a:t>. </a:t>
            </a:r>
            <a:r>
              <a:rPr lang="en-US" dirty="0" smtClean="0"/>
              <a:t>Board members vote to accept, reject, comment or clarify X9 standards and identify persons who will act on behalf of the organization at international forums. </a:t>
            </a:r>
            <a:r>
              <a:rPr lang="en-US" dirty="0" smtClean="0"/>
              <a:t>Under </a:t>
            </a:r>
            <a:r>
              <a:rPr lang="en-US" dirty="0" smtClean="0"/>
              <a:t>the X9 Board, there are five standing management committees. </a:t>
            </a:r>
            <a:r>
              <a:rPr lang="en-US" dirty="0" smtClean="0"/>
              <a:t>Each </a:t>
            </a:r>
            <a:r>
              <a:rPr lang="en-US" dirty="0" smtClean="0"/>
              <a:t>is handed an important area that offers management and oversight advice to X9. </a:t>
            </a:r>
            <a:r>
              <a:rPr lang="en-US" dirty="0" smtClean="0"/>
              <a:t>The </a:t>
            </a:r>
            <a:r>
              <a:rPr lang="en-US" dirty="0" smtClean="0"/>
              <a:t>executive committee oversees the decision making duties between official Board gatherings. The remaining </a:t>
            </a:r>
            <a:r>
              <a:rPr lang="en-US" dirty="0" smtClean="0"/>
              <a:t>3 </a:t>
            </a:r>
            <a:r>
              <a:rPr lang="en-US" dirty="0" smtClean="0"/>
              <a:t>committees and an ad hoc group have specific duties and all report directly to the X9 Board.</a:t>
            </a:r>
          </a:p>
          <a:p>
            <a:pPr eaLnBrk="1" hangingPunct="1"/>
            <a:endParaRPr lang="en-US" dirty="0" smtClean="0"/>
          </a:p>
          <a:p>
            <a:pPr eaLnBrk="1" hangingPunct="1"/>
            <a:r>
              <a:rPr lang="en-US" sz="1400" dirty="0" smtClean="0"/>
              <a:t>Executive Committee—</a:t>
            </a:r>
            <a:r>
              <a:rPr lang="en-US" sz="1000" dirty="0" smtClean="0"/>
              <a:t>Acts as a decision maker for the Board of Directors between meetings. Designed to manage issues and find solutions for subcommittees/working groups.</a:t>
            </a:r>
          </a:p>
          <a:p>
            <a:pPr eaLnBrk="1" hangingPunct="1"/>
            <a:r>
              <a:rPr lang="en-US" sz="1400" dirty="0" smtClean="0"/>
              <a:t>Finance Committee</a:t>
            </a:r>
            <a:r>
              <a:rPr lang="en-US" sz="1000" dirty="0" smtClean="0"/>
              <a:t>—Reviews X9 budget, examines staff accountability, and reviews major purchases.</a:t>
            </a:r>
          </a:p>
          <a:p>
            <a:pPr eaLnBrk="1" hangingPunct="1"/>
            <a:r>
              <a:rPr lang="en-US" sz="1400" dirty="0" smtClean="0"/>
              <a:t>Marketing and</a:t>
            </a:r>
            <a:r>
              <a:rPr lang="en-US" sz="1000" dirty="0" smtClean="0"/>
              <a:t> </a:t>
            </a:r>
            <a:r>
              <a:rPr lang="en-US" sz="1400" dirty="0" smtClean="0"/>
              <a:t>Membership</a:t>
            </a:r>
            <a:r>
              <a:rPr lang="en-US" sz="1000" dirty="0" smtClean="0"/>
              <a:t>—Committee oversees marketing efforts and develops communications and information tools to support education and membership recruitment.</a:t>
            </a:r>
          </a:p>
          <a:p>
            <a:pPr eaLnBrk="1" hangingPunct="1"/>
            <a:r>
              <a:rPr lang="en-US" sz="1400" dirty="0" smtClean="0"/>
              <a:t>Policy and</a:t>
            </a:r>
            <a:r>
              <a:rPr lang="en-US" sz="1000" dirty="0" smtClean="0"/>
              <a:t> </a:t>
            </a:r>
            <a:r>
              <a:rPr lang="en-US" sz="1400" dirty="0" smtClean="0"/>
              <a:t>Procedures Committee</a:t>
            </a:r>
            <a:r>
              <a:rPr lang="en-US" sz="1000" dirty="0" smtClean="0"/>
              <a:t>—Works </a:t>
            </a:r>
            <a:r>
              <a:rPr lang="en-US" sz="1000" dirty="0" smtClean="0"/>
              <a:t>to develop and revise the policies and requirements of the organization.</a:t>
            </a:r>
          </a:p>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D2E4D320-425F-4DBD-9E18-B0F07A967BA1}" type="slidenum">
              <a:rPr lang="en-US" smtClean="0"/>
              <a:pPr/>
              <a:t>12</a:t>
            </a:fld>
            <a:endParaRPr lang="en-US"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dirty="0" smtClean="0"/>
          </a:p>
          <a:p>
            <a:pPr eaLnBrk="1" hangingPunct="1"/>
            <a:r>
              <a:rPr lang="en-US" dirty="0" smtClean="0"/>
              <a:t>X9 SUBCOMMITTEES are organized and formed as needed.</a:t>
            </a:r>
          </a:p>
          <a:p>
            <a:pPr eaLnBrk="1" hangingPunct="1"/>
            <a:r>
              <a:rPr lang="en-US" dirty="0" smtClean="0"/>
              <a:t>The number of working groups (bodies of experts) under each Subcommittee vary from time to time. Subcommittees manage new standards development and legacy standards through their period review for – revision, reaffirmation or withdrawal.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57AAADF1-0661-45D2-95D8-DE8749C59115}" type="slidenum">
              <a:rPr lang="en-US" smtClean="0"/>
              <a:pPr/>
              <a:t>13</a:t>
            </a:fld>
            <a:endParaRPr lang="en-US" smtClean="0"/>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dirty="0" smtClean="0"/>
          </a:p>
          <a:p>
            <a:pPr eaLnBrk="1" hangingPunct="1"/>
            <a:r>
              <a:rPr lang="en-US" dirty="0" smtClean="0"/>
              <a:t>The X9 organization is made up of </a:t>
            </a:r>
            <a:r>
              <a:rPr lang="en-US" dirty="0" smtClean="0"/>
              <a:t>five subcommittees </a:t>
            </a:r>
            <a:r>
              <a:rPr lang="en-US" dirty="0" smtClean="0"/>
              <a:t>mirroring important business sectors for the financial services industry.  Under these broad business areas further specialists are organized creating </a:t>
            </a:r>
            <a:r>
              <a:rPr lang="en-US" dirty="0" smtClean="0"/>
              <a:t>working groups. Such working groups </a:t>
            </a:r>
            <a:r>
              <a:rPr lang="en-US" dirty="0" smtClean="0"/>
              <a:t>will fill an identified need for attention.</a:t>
            </a:r>
          </a:p>
          <a:p>
            <a:pPr eaLnBrk="1" hangingPunct="1"/>
            <a:endParaRPr lang="en-US" dirty="0" smtClean="0"/>
          </a:p>
          <a:p>
            <a:pPr eaLnBrk="1" hangingPunct="1"/>
            <a:r>
              <a:rPr lang="en-US" dirty="0" smtClean="0"/>
              <a:t>Subcommittees are formed within X9 as the need arises, </a:t>
            </a:r>
            <a:r>
              <a:rPr lang="en-US" dirty="0" smtClean="0"/>
              <a:t>today there are:</a:t>
            </a:r>
            <a:endParaRPr lang="en-US" dirty="0" smtClean="0"/>
          </a:p>
          <a:p>
            <a:pPr eaLnBrk="1" hangingPunct="1"/>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Retail Payments Subcommittee- Cards,</a:t>
            </a:r>
            <a:r>
              <a:rPr lang="en-US" baseline="0" dirty="0" smtClean="0"/>
              <a:t> </a:t>
            </a:r>
            <a:r>
              <a:rPr lang="en-US" dirty="0" smtClean="0"/>
              <a:t>Retail</a:t>
            </a:r>
          </a:p>
          <a:p>
            <a:pPr eaLnBrk="1" hangingPunct="1"/>
            <a:r>
              <a:rPr lang="en-US" dirty="0" smtClean="0"/>
              <a:t>Checks and</a:t>
            </a:r>
            <a:r>
              <a:rPr lang="en-US" baseline="0" dirty="0" smtClean="0"/>
              <a:t> Back-Office Operations Subcommittee</a:t>
            </a:r>
            <a:endParaRPr lang="en-US" dirty="0" smtClean="0"/>
          </a:p>
          <a:p>
            <a:pPr eaLnBrk="1" hangingPunct="1"/>
            <a:r>
              <a:rPr lang="en-US" dirty="0" smtClean="0"/>
              <a:t>Corporate</a:t>
            </a:r>
            <a:r>
              <a:rPr lang="en-US" baseline="0" dirty="0" smtClean="0"/>
              <a:t> Banking</a:t>
            </a:r>
            <a:r>
              <a:rPr lang="en-US" dirty="0" smtClean="0"/>
              <a:t> Subcommittee- E-Sign, BTRS</a:t>
            </a: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Securities </a:t>
            </a:r>
            <a:r>
              <a:rPr lang="en-US" dirty="0" smtClean="0"/>
              <a:t>Subcommittee-  Codes, Messages</a:t>
            </a: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Data </a:t>
            </a:r>
            <a:r>
              <a:rPr lang="en-US" dirty="0" smtClean="0"/>
              <a:t>and </a:t>
            </a:r>
            <a:r>
              <a:rPr lang="en-US" dirty="0" smtClean="0"/>
              <a:t>Information Security Subcommittee – Cryptography, Application,</a:t>
            </a:r>
            <a:r>
              <a:rPr lang="en-US" baseline="0" dirty="0" smtClean="0"/>
              <a:t> Cardholder</a:t>
            </a:r>
            <a:r>
              <a:rPr lang="en-US" dirty="0" smtClean="0"/>
              <a:t>,</a:t>
            </a:r>
            <a:r>
              <a:rPr lang="en-US" baseline="0" dirty="0" smtClean="0"/>
              <a:t> </a:t>
            </a:r>
            <a:r>
              <a:rPr lang="en-US" dirty="0" smtClean="0"/>
              <a:t>Authentication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81DFA1F0-635E-41FC-9BC4-B78234AE21CD}" type="slidenum">
              <a:rPr lang="en-US" smtClean="0"/>
              <a:pPr/>
              <a:t>14</a:t>
            </a:fld>
            <a:endParaRPr lang="en-US" smtClean="0"/>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r>
              <a:rPr lang="en-US" dirty="0" smtClean="0"/>
              <a:t>Both the X9 Board and X9 Subcommittees may create Working Groups and assign the task of preparing the basic technical content of standards that will assist the industry in managing important technical issues of interest to the Financial Services industry. </a:t>
            </a:r>
          </a:p>
          <a:p>
            <a:pPr eaLnBrk="1" hangingPunct="1"/>
            <a:endParaRPr lang="en-US" dirty="0" smtClean="0"/>
          </a:p>
          <a:p>
            <a:pPr eaLnBrk="1" hangingPunct="1"/>
            <a:r>
              <a:rPr lang="en-US" dirty="0" smtClean="0"/>
              <a:t>For example X9F1 under </a:t>
            </a:r>
            <a:r>
              <a:rPr lang="en-US" dirty="0" smtClean="0"/>
              <a:t>X9F is </a:t>
            </a:r>
            <a:r>
              <a:rPr lang="en-US" dirty="0" smtClean="0"/>
              <a:t>charged with developing industry encryption standards, while X9B15 under X9B </a:t>
            </a:r>
            <a:r>
              <a:rPr lang="en-US" dirty="0" smtClean="0"/>
              <a:t>may work on </a:t>
            </a:r>
            <a:r>
              <a:rPr lang="en-US" dirty="0" smtClean="0"/>
              <a:t>a standard identifying proper imaging tools for the movement of checks.  Other X9B Working Groups are responsible for formulating standards to help implement Check 21 processes.  The number of working groups varies at any given moment. </a:t>
            </a:r>
          </a:p>
          <a:p>
            <a:pPr eaLnBrk="1" hangingPunct="1"/>
            <a:endParaRPr lang="en-US" dirty="0" smtClean="0"/>
          </a:p>
          <a:p>
            <a:pPr eaLnBrk="1" hangingPunct="1"/>
            <a:r>
              <a:rPr lang="en-US" dirty="0" smtClean="0"/>
              <a:t> Working groups are formed to develop US positions on international standards where no US standard is present, working groups are formed to review existing X9 standards or Technical Reports to determine their use, continued applicability, or whether to recommend revision, reaffirmation or withdraw to their respective Subcommittee and finally to the consensus body X9. There are well over 35 individual Working Groups under the X9 umbrella.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DBC80040-7BEA-49BD-9F66-B13E97A03410}" type="slidenum">
              <a:rPr lang="en-US" smtClean="0"/>
              <a:pPr/>
              <a:t>15</a:t>
            </a:fld>
            <a:endParaRPr lang="en-US" smtClean="0"/>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sz="1000" dirty="0" smtClean="0"/>
              <a:t>ISO (International Organization for Standardization) is the world's largest developer of standards. Although ISO's principal activity is the development of technical standards, ISO standards also have important economic and social repercussions. ISO standards make a positive difference, not just to engineers and manufacturers for whom they solve basic problems in production and distribution, but to society as a whole. </a:t>
            </a:r>
          </a:p>
          <a:p>
            <a:pPr eaLnBrk="1" hangingPunct="1"/>
            <a:endParaRPr lang="en-US" sz="1000" dirty="0" smtClean="0"/>
          </a:p>
          <a:p>
            <a:pPr eaLnBrk="1" hangingPunct="1"/>
            <a:r>
              <a:rPr lang="en-US" sz="1000" dirty="0" smtClean="0"/>
              <a:t>The International Standards which ISO develops are very useful. They are useful to industrial and business organizations of all types, to governments and other regulatory bodies, to trade officials, to conformity assessment professionals, to suppliers and customers of products and services in both public and private sectors, and, ultimately, to people in general in their roles as consumers and end users.</a:t>
            </a:r>
          </a:p>
          <a:p>
            <a:pPr eaLnBrk="1" hangingPunct="1"/>
            <a:endParaRPr lang="en-US" sz="1000" b="1" dirty="0" smtClean="0"/>
          </a:p>
          <a:p>
            <a:pPr eaLnBrk="1" hangingPunct="1"/>
            <a:endParaRPr lang="en-US" sz="1000" b="1" dirty="0" smtClean="0"/>
          </a:p>
          <a:p>
            <a:pPr eaLnBrk="1" hangingPunct="1"/>
            <a:endParaRPr lang="en-US" sz="1000" b="1" dirty="0" smtClean="0"/>
          </a:p>
          <a:p>
            <a:pPr eaLnBrk="1" hangingPunct="1"/>
            <a:endParaRPr lang="en-US" sz="1000" b="1" dirty="0" smtClean="0"/>
          </a:p>
          <a:p>
            <a:pPr eaLnBrk="1" hangingPunct="1"/>
            <a:endParaRPr lang="en-US" sz="1000" b="1" dirty="0" smtClean="0"/>
          </a:p>
          <a:p>
            <a:pPr eaLnBrk="1" hangingPunct="1"/>
            <a:endParaRPr lang="en-US" sz="1000" b="1" dirty="0" smtClean="0"/>
          </a:p>
          <a:p>
            <a:pPr eaLnBrk="1" hangingPunct="1"/>
            <a:endParaRPr lang="en-US" sz="1000" b="1" dirty="0" smtClean="0"/>
          </a:p>
          <a:p>
            <a:pPr eaLnBrk="1" hangingPunct="1"/>
            <a:endParaRPr lang="en-US" sz="1000" b="1" dirty="0" smtClean="0"/>
          </a:p>
          <a:p>
            <a:pPr eaLnBrk="1" hangingPunct="1"/>
            <a:endParaRPr lang="en-US" sz="1000" b="1" dirty="0" smtClean="0"/>
          </a:p>
          <a:p>
            <a:pPr eaLnBrk="1" hangingPunct="1"/>
            <a:r>
              <a:rPr lang="en-US" sz="1000" b="1" dirty="0" smtClean="0"/>
              <a:t>Why is X9 involved in ISO and how?  </a:t>
            </a:r>
          </a:p>
          <a:p>
            <a:endParaRPr lang="en-US" dirty="0" smtClean="0"/>
          </a:p>
          <a:p>
            <a:pPr>
              <a:buFontTx/>
              <a:buChar char="•"/>
            </a:pPr>
            <a:r>
              <a:rPr lang="en-US" dirty="0" smtClean="0"/>
              <a:t>Make an informed choice in which standardization projects your company should participate;</a:t>
            </a:r>
          </a:p>
          <a:p>
            <a:pPr>
              <a:buFontTx/>
              <a:buChar char="•"/>
            </a:pPr>
            <a:r>
              <a:rPr lang="en-US" dirty="0" smtClean="0"/>
              <a:t>Influence international standards development in such a way that the resulting standards are fit for your company to achieve its business targets;</a:t>
            </a:r>
          </a:p>
          <a:p>
            <a:pPr>
              <a:buFontTx/>
              <a:buChar char="•"/>
            </a:pPr>
            <a:r>
              <a:rPr lang="en-US" dirty="0" smtClean="0"/>
              <a:t>Define difficulties in relating your participation directly to the business goals of your company;</a:t>
            </a:r>
          </a:p>
          <a:p>
            <a:pPr>
              <a:buFontTx/>
              <a:buChar char="•"/>
            </a:pPr>
            <a:r>
              <a:rPr lang="en-US" dirty="0" smtClean="0"/>
              <a:t>Prioritize standardization activity your company should participate in;</a:t>
            </a:r>
          </a:p>
          <a:p>
            <a:pPr>
              <a:buFontTx/>
              <a:buChar char="•"/>
            </a:pPr>
            <a:r>
              <a:rPr lang="en-US" dirty="0" smtClean="0"/>
              <a:t>Provide a better understanding of the present process of the development of international standards;</a:t>
            </a:r>
          </a:p>
          <a:p>
            <a:pPr>
              <a:buFontTx/>
              <a:buChar char="•"/>
            </a:pPr>
            <a:r>
              <a:rPr lang="en-US" dirty="0" smtClean="0"/>
              <a:t>Give a critical review of the present process of the development of international standards;</a:t>
            </a:r>
          </a:p>
          <a:p>
            <a:pPr>
              <a:buFontTx/>
              <a:buChar char="•"/>
            </a:pPr>
            <a:r>
              <a:rPr lang="en-US" dirty="0" smtClean="0"/>
              <a:t>Give a critical review of achievements of participants;</a:t>
            </a:r>
          </a:p>
          <a:p>
            <a:pPr>
              <a:buFontTx/>
              <a:buChar char="•"/>
            </a:pPr>
            <a:r>
              <a:rPr lang="en-US" dirty="0" smtClean="0"/>
              <a:t>Alternative approaches to standards development in case of common interests or conflicting interests;</a:t>
            </a:r>
          </a:p>
          <a:p>
            <a:r>
              <a:rPr lang="en-US" dirty="0" smtClean="0"/>
              <a:t> </a:t>
            </a:r>
          </a:p>
          <a:p>
            <a:r>
              <a:rPr lang="en-US" dirty="0" smtClean="0"/>
              <a:t>From the many relevant factors that contribute to success, the most important ones will be addressed, information about other factors will be provided in written form. </a:t>
            </a:r>
          </a:p>
          <a:p>
            <a:pPr eaLnBrk="1" hangingPunct="1"/>
            <a:endParaRPr lang="en-US" sz="1000" dirty="0" smtClean="0"/>
          </a:p>
          <a:p>
            <a:pPr eaLnBrk="1" hangingPunct="1"/>
            <a:r>
              <a:rPr lang="en-US" sz="1000" dirty="0" smtClean="0"/>
              <a:t>ISO (International Organization for Standardization) is the world's largest developer of standards. Although ISO's principal activity is the development of technical standards, ISO standards also have important economic and social repercussions. ISO standards make a positive difference, not just to engineers and manufacturers for whom they solve basic problems in production and distribution, but to society as a whole. </a:t>
            </a:r>
          </a:p>
          <a:p>
            <a:pPr eaLnBrk="1" hangingPunct="1"/>
            <a:endParaRPr lang="en-US" sz="1000" dirty="0" smtClean="0"/>
          </a:p>
          <a:p>
            <a:pPr eaLnBrk="1" hangingPunct="1"/>
            <a:r>
              <a:rPr lang="en-US" sz="1000" dirty="0" smtClean="0"/>
              <a:t>The International Standards which ISO develops are very useful. They are useful to industrial and business organizations of all types, to governments and other regulatory bodies, to trade officials, to conformity assessment professionals, to suppliers and customers of products and services in both public and private sectors, and, ultimately, to people in general in their roles as consumers and end users.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EAE4AEFE-3D96-45C2-BF87-0CCAF4DD9036}" type="slidenum">
              <a:rPr lang="en-US" smtClean="0"/>
              <a:pPr/>
              <a:t>16</a:t>
            </a:fld>
            <a:endParaRPr lang="en-US" smtClean="0"/>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b="1" smtClean="0"/>
              <a:t>What 'international standardization' means </a:t>
            </a:r>
          </a:p>
          <a:p>
            <a:pPr eaLnBrk="1" hangingPunct="1"/>
            <a:r>
              <a:rPr lang="en-US" smtClean="0"/>
              <a:t>When the large majority of products or services in a particular business or industry sector conform to International Standards, a state of industry-wide standardization can be said to exist. This is achieved through consensus agreements between national delegations representing all the economic stakeholders concerned - suppliers, users, government regulators and other interest groups, such as consumers. They agree on specifications and criteria to be applied consistently in the classification of materials, in the manufacture and supply of products, in testing and analysis, in terminology and in the provision of services.</a:t>
            </a:r>
          </a:p>
          <a:p>
            <a:pPr eaLnBrk="1" hangingPunct="1"/>
            <a:endParaRPr lang="en-US" smtClean="0"/>
          </a:p>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smtClean="0"/>
          </a:p>
        </p:txBody>
      </p:sp>
      <p:sp>
        <p:nvSpPr>
          <p:cNvPr id="41988" name="Slide Number Placeholder 3"/>
          <p:cNvSpPr>
            <a:spLocks noGrp="1"/>
          </p:cNvSpPr>
          <p:nvPr>
            <p:ph type="sldNum" sz="quarter" idx="5"/>
          </p:nvPr>
        </p:nvSpPr>
        <p:spPr>
          <a:noFill/>
        </p:spPr>
        <p:txBody>
          <a:bodyPr/>
          <a:lstStyle/>
          <a:p>
            <a:fld id="{3571B43A-EC26-4A9A-971F-8688A8FFEBCE}"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4926D7E2-613E-4187-8E83-489A25B20953}" type="slidenum">
              <a:rPr lang="en-US" smtClean="0"/>
              <a:pPr/>
              <a:t>18</a:t>
            </a:fld>
            <a:endParaRPr lang="en-US" smtClean="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b="1" dirty="0" smtClean="0"/>
          </a:p>
          <a:p>
            <a:pPr eaLnBrk="1" hangingPunct="1"/>
            <a:r>
              <a:rPr lang="en-US" b="1" dirty="0" smtClean="0"/>
              <a:t>ANSI Accredited of U.S. Technical Advisory Groups (TAGs) to ISO</a:t>
            </a:r>
            <a:endParaRPr lang="en-US" dirty="0" smtClean="0"/>
          </a:p>
          <a:p>
            <a:pPr eaLnBrk="1" hangingPunct="1"/>
            <a:r>
              <a:rPr lang="en-US" dirty="0" smtClean="0"/>
              <a:t>ANSI promotes the use of U.S. standards internationally and accredits organizations like ASC X9 as the  U.S. Technical Advisory </a:t>
            </a:r>
            <a:r>
              <a:rPr lang="en-US" dirty="0" smtClean="0"/>
              <a:t>Group </a:t>
            </a:r>
            <a:r>
              <a:rPr lang="en-US" dirty="0" smtClean="0"/>
              <a:t>(U.S. </a:t>
            </a:r>
            <a:r>
              <a:rPr lang="en-US" dirty="0" smtClean="0"/>
              <a:t>TAG). </a:t>
            </a:r>
            <a:r>
              <a:rPr lang="en-US" dirty="0" smtClean="0"/>
              <a:t>The primary purpose of these groups is to develop and transmit, via ANSI, U.S. positions on activities and ballots of the Technical Committees (and as appropriate, Subcommittees and policy committees). These technical issues include the approval, reaffirmation, revision and withdrawal of ISO standards. </a:t>
            </a:r>
          </a:p>
          <a:p>
            <a:pPr eaLnBrk="1" hangingPunct="1"/>
            <a:endParaRPr lang="en-US" dirty="0" smtClean="0"/>
          </a:p>
          <a:p>
            <a:pPr eaLnBrk="1" hangingPunct="1"/>
            <a:r>
              <a:rPr lang="en-US" dirty="0" smtClean="0"/>
              <a:t>Within ISO the TC68 is responsible for developing and managing financial industry standards on a global basis and X9 members and staff fill vital functions within this organization.  TC68, like X9 is made up of Subcommittees and Working Groups.  The current Subcommittees are categorized as:  TC68 SC2 – Security, TC68 SC4 – Securities and TC68 SC7 – Core Banking. Here, X9 standards are well recognized and are often the basis for the internationally developed standard. </a:t>
            </a:r>
          </a:p>
          <a:p>
            <a:pPr eaLnBrk="1" hangingPunct="1"/>
            <a:r>
              <a:rPr lang="en-US" dirty="0" smtClean="0"/>
              <a:t>Recently, TC68 is leading the ISO 20022 UNIFI activity which is develop a platform for standardizing global messaging.  This organization is headed by both X9 staff and members who guide the development of this financial stand area. </a:t>
            </a:r>
            <a:r>
              <a:rPr lang="en-US" dirty="0" smtClean="0">
                <a:hlinkClick r:id="rId3"/>
              </a:rPr>
              <a:t>The UNIFI standard</a:t>
            </a:r>
            <a:r>
              <a:rPr lang="en-US" dirty="0" smtClean="0"/>
              <a:t> provides the financial industry with a common platform for the development of messages in a standardized XML syntax, using:</a:t>
            </a:r>
            <a:br>
              <a:rPr lang="en-US" dirty="0" smtClean="0"/>
            </a:br>
            <a:r>
              <a:rPr lang="en-US" dirty="0" smtClean="0"/>
              <a:t>- a modeling methodology (based on UML) to capture in a syntax-independent way financial business areas, business transactions and associated message flows;</a:t>
            </a:r>
            <a:br>
              <a:rPr lang="en-US" dirty="0" smtClean="0"/>
            </a:br>
            <a:r>
              <a:rPr lang="en-US" dirty="0" smtClean="0"/>
              <a:t>- a set of XML design rules to convert the messages described in UML into XML schemas. </a:t>
            </a:r>
          </a:p>
          <a:p>
            <a:pPr eaLnBrk="1" hangingPunct="1"/>
            <a:r>
              <a:rPr lang="en-US" dirty="0" smtClean="0"/>
              <a:t>Today the UNIFI repository contains Payment, Securities, Foreign Exchange and Trade Services messages. </a:t>
            </a:r>
          </a:p>
          <a:p>
            <a:pPr eaLnBrk="1" hangingPunct="1"/>
            <a:endParaRPr lang="en-US" dirty="0" smtClean="0"/>
          </a:p>
          <a:p>
            <a:pPr eaLnBrk="1" hangingPunct="1"/>
            <a:r>
              <a:rPr lang="en-US" b="1" dirty="0" smtClean="0"/>
              <a:t>X9 holds the Secretariat of TC68, TC68 SC2 and RMG 20022</a:t>
            </a:r>
          </a:p>
          <a:p>
            <a:pPr eaLnBrk="1" hangingPunct="1"/>
            <a:r>
              <a:rPr lang="en-US" dirty="0" smtClean="0"/>
              <a:t>The secretariat of a technical committee shall be allocated to a national body by the technical management board. The national body to which the secretariat has been allocated shall ensure the provision of technical and administrative services to its respective technical committee or subcommittee. The secretariat is responsible for monitoring, reporting, and ensuring active progress of the work, and shall use its utmost endeavor to bring this work to an early and satisfactory</a:t>
            </a:r>
          </a:p>
          <a:p>
            <a:pPr eaLnBrk="1" hangingPunct="1"/>
            <a:r>
              <a:rPr lang="en-US" dirty="0" smtClean="0"/>
              <a:t>conclusion. These tasks shall be carried out as far as possible by correspondence. The secretariat is responsible for ensuring that the ISO/IEC Directives and the decisions of the council board and the technical management board are followed.</a:t>
            </a:r>
          </a:p>
          <a:p>
            <a:pPr eaLnBrk="1" hangingPunct="1"/>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C39A258-C1B9-419B-B98C-27347F3E2AE0}" type="slidenum">
              <a:rPr lang="en-US" smtClean="0"/>
              <a:pPr/>
              <a:t>19</a:t>
            </a:fld>
            <a:endParaRPr lang="en-US" smtClean="0"/>
          </a:p>
        </p:txBody>
      </p:sp>
      <p:sp>
        <p:nvSpPr>
          <p:cNvPr id="44035" name="Rectangle 2"/>
          <p:cNvSpPr>
            <a:spLocks noRot="1" noChangeArrowheads="1" noTextEdit="1"/>
          </p:cNvSpPr>
          <p:nvPr>
            <p:ph type="sldImg"/>
          </p:nvPr>
        </p:nvSpPr>
        <p:spPr>
          <a:xfrm>
            <a:off x="1182688" y="712788"/>
            <a:ext cx="4559300" cy="3419475"/>
          </a:xfrm>
          <a:ln/>
        </p:spPr>
      </p:sp>
      <p:sp>
        <p:nvSpPr>
          <p:cNvPr id="44036" name="Rectangle 3"/>
          <p:cNvSpPr>
            <a:spLocks noGrp="1" noChangeArrowheads="1"/>
          </p:cNvSpPr>
          <p:nvPr>
            <p:ph type="body" idx="1"/>
          </p:nvPr>
        </p:nvSpPr>
        <p:spPr>
          <a:xfrm>
            <a:off x="171450" y="4117975"/>
            <a:ext cx="6511925" cy="4132263"/>
          </a:xfrm>
          <a:noFill/>
          <a:ln/>
        </p:spPr>
        <p:txBody>
          <a:bodyPr/>
          <a:lstStyle/>
          <a:p>
            <a:pPr eaLnBrk="1" hangingPunct="1"/>
            <a:endParaRPr lang="en-US" b="1" dirty="0" smtClean="0"/>
          </a:p>
          <a:p>
            <a:pPr eaLnBrk="1" hangingPunct="1"/>
            <a:r>
              <a:rPr lang="en-US" b="1" dirty="0" smtClean="0"/>
              <a:t>Where does the UNIFI platform fit in the ISO structure? </a:t>
            </a:r>
          </a:p>
          <a:p>
            <a:pPr eaLnBrk="1" hangingPunct="1"/>
            <a:r>
              <a:rPr lang="en-US" dirty="0" smtClean="0"/>
              <a:t>ISO is a federation of 156 national standards bodies, </a:t>
            </a:r>
            <a:r>
              <a:rPr lang="en-US" dirty="0" err="1" smtClean="0"/>
              <a:t>ie</a:t>
            </a:r>
            <a:r>
              <a:rPr lang="en-US" dirty="0" smtClean="0"/>
              <a:t>, the ISO member countries. The standardization work is spread over various ‘Technical Committees’ (TCs) to which the 156 ISO member countries can decide to participate. Technical Committee TC68 is in charge of all ISO standards related to Financial Services (such as the BIC, the IBAN, the ISIN, the CFI, the MIC, ISO 8583, ISO 15022 and many others including UNIFI-ISO 20022). </a:t>
            </a:r>
          </a:p>
          <a:p>
            <a:pPr eaLnBrk="1" hangingPunct="1"/>
            <a:endParaRPr lang="en-US" dirty="0" smtClean="0"/>
          </a:p>
          <a:p>
            <a:pPr eaLnBrk="1" hangingPunct="1"/>
            <a:r>
              <a:rPr lang="en-US" dirty="0" smtClean="0"/>
              <a:t>On the left side of this Slide, the work of TC68 is further split among three ‘Sub-committees’ (SCs), each in charge of standards for a specific area. In total, 61 ISO member countries are involved in the work of TC68 and its Subcommittees, among which 26 are actively participating in the standardization work (they are called the ‘P’-member countries).</a:t>
            </a:r>
          </a:p>
          <a:p>
            <a:pPr eaLnBrk="1" hangingPunct="1"/>
            <a:endParaRPr lang="en-US" dirty="0" smtClean="0"/>
          </a:p>
          <a:p>
            <a:pPr eaLnBrk="1" hangingPunct="1"/>
            <a:r>
              <a:rPr lang="en-US" dirty="0" smtClean="0"/>
              <a:t> In addition, standards organizations, which because of their international nature, cannot access the ISO work through a specific country, can be authorized to establish a direct ‘Liaison’ with the TCs or SCs they are interested in. When active in a committee, these Liaison Organizations are called category ‘A’ liaison organizations. In total, TC68 and its sub-committees have accepted 22 liaison organizations among which 16 category ‘A’ Liaisons, such as UN/CEFACT TBG5, ISDA/</a:t>
            </a:r>
            <a:r>
              <a:rPr lang="en-US" dirty="0" err="1" smtClean="0"/>
              <a:t>FpML</a:t>
            </a:r>
            <a:r>
              <a:rPr lang="en-US" dirty="0" smtClean="0"/>
              <a:t>, FIX Protocol Ltd (FPL), MDDL, ISITC, TWIST, AMEX, VISA, </a:t>
            </a:r>
            <a:r>
              <a:rPr lang="en-US" dirty="0" err="1" smtClean="0"/>
              <a:t>Euroclear</a:t>
            </a:r>
            <a:r>
              <a:rPr lang="en-US" dirty="0" smtClean="0"/>
              <a:t>, </a:t>
            </a:r>
            <a:r>
              <a:rPr lang="en-US" dirty="0" err="1" smtClean="0"/>
              <a:t>Clearstream</a:t>
            </a:r>
            <a:r>
              <a:rPr lang="en-US" dirty="0" smtClean="0"/>
              <a:t> and SWIFT. </a:t>
            </a:r>
          </a:p>
          <a:p>
            <a:pPr eaLnBrk="1" hangingPunct="1"/>
            <a:endParaRPr lang="en-US" dirty="0" smtClean="0"/>
          </a:p>
          <a:p>
            <a:pPr eaLnBrk="1" hangingPunct="1"/>
            <a:r>
              <a:rPr lang="en-US" dirty="0" smtClean="0"/>
              <a:t>UNIFI, because it covers all financial messages, is the only standard which reports directly to TC68 instead of one of its Subcommittees. As such, the UNIFI Registration Management Group (RMG) reports to TC68 and the RMG members can be nominated by the 25 P-member countries and the 16 category ‘A’ liaison organizations. The RMG monitors the RA and the SEGs. The RA is nominated by TC68 and has a specific contract with ISO. The SEG members can be nominated by any of the 61 TC68 member countries or 22 liaison organizations. </a:t>
            </a:r>
          </a:p>
          <a:p>
            <a:pPr eaLnBrk="1" hangingPunct="1"/>
            <a:endParaRPr lang="en-US" dirty="0" smtClean="0"/>
          </a:p>
          <a:p>
            <a:pPr eaLnBrk="1" hangingPunct="1"/>
            <a:r>
              <a:rPr lang="en-US" dirty="0" smtClean="0"/>
              <a:t>The RMG for 20022 consists today of its Registration Authority (SWIFT) and four Standards Evaluation Groups, including: Securities, Payments, Foreign Exchange, Trade Services and the newest SEG Cards and retail (initiated in October 2008). </a:t>
            </a:r>
          </a:p>
          <a:p>
            <a:pPr eaLnBrk="1" hangingPunct="1"/>
            <a:endParaRPr lang="en-US" dirty="0" smtClean="0"/>
          </a:p>
          <a:p>
            <a:pPr eaLnBrk="1" hangingPunct="1"/>
            <a:endParaRPr lang="en-US" dirty="0" smtClean="0"/>
          </a:p>
          <a:p>
            <a:pPr eaLnBrk="1" hangingPunct="1"/>
            <a:r>
              <a:rPr lang="en-US" dirty="0" smtClean="0"/>
              <a:t>Also reporting directly to TC68 is the Working Group 4 (WG4) which was created in December 2005. As said earlier, the mandate of WG4 is the general review of the UNIFI standard focusing on the Technical Specifications (parts 3 to 5) which should be submitted as International Standards in the next three to six years. WG4 is working in close cooperation with the RMG to smoothly plan the introduction of improvements and avoid detrimental impacts on users.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8107C38A-8587-4FC6-99B6-B5AE45EA8E74}" type="slidenum">
              <a:rPr lang="en-US" smtClean="0"/>
              <a:pPr/>
              <a:t>2</a:t>
            </a:fld>
            <a:endParaRPr lang="en-US" smtClean="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dirty="0" smtClean="0"/>
              <a:t>In this presentation, we review the purpose and types of standards, X9’s make </a:t>
            </a:r>
            <a:r>
              <a:rPr lang="en-US" dirty="0" smtClean="0"/>
              <a:t>up, </a:t>
            </a:r>
            <a:r>
              <a:rPr lang="en-US" dirty="0" smtClean="0"/>
              <a:t>and its importance to the industry.  </a:t>
            </a:r>
          </a:p>
          <a:p>
            <a:pPr eaLnBrk="1" hangingPunct="1"/>
            <a:endParaRPr lang="en-US" dirty="0" smtClean="0"/>
          </a:p>
          <a:p>
            <a:pPr eaLnBrk="1" hangingPunct="1"/>
            <a:r>
              <a:rPr lang="en-US" dirty="0" smtClean="0"/>
              <a:t>The role ANSI contributes (our national accrediting body) to X9’s success.  And, the link X9 has to the development of global standards (ISO) used by the financial services industry.  All this will add up to the realization that X9 is a vital organization that brings an important service to the industry. </a:t>
            </a:r>
          </a:p>
          <a:p>
            <a:pPr eaLnBrk="1" hangingPunct="1"/>
            <a:endParaRPr lang="en-US" dirty="0" smtClean="0"/>
          </a:p>
          <a:p>
            <a:pPr eaLnBrk="1" hangingPunct="1"/>
            <a:r>
              <a:rPr lang="en-US" dirty="0" smtClean="0"/>
              <a:t>Your organization or company should join and participate – be a part of the solution.</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F552A230-B269-4D4D-8CB7-85C3C8C5B9CE}" type="slidenum">
              <a:rPr lang="en-US" smtClean="0"/>
              <a:pPr/>
              <a:t>20</a:t>
            </a:fld>
            <a:endParaRPr lang="en-US" smtClean="0"/>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lnSpc>
                <a:spcPct val="80000"/>
              </a:lnSpc>
            </a:pPr>
            <a:r>
              <a:rPr lang="en-US" sz="800" smtClean="0"/>
              <a:t>ISO TC68 – Banking is one of ISO’s 229 “technical committees” --- http://isotc.iso.org/isotcportal/index.html</a:t>
            </a:r>
          </a:p>
          <a:p>
            <a:pPr eaLnBrk="1" hangingPunct="1">
              <a:lnSpc>
                <a:spcPct val="80000"/>
              </a:lnSpc>
            </a:pPr>
            <a:r>
              <a:rPr lang="en-US" sz="800" smtClean="0"/>
              <a:t>Originated in 1948 banking standards is one of ISO’s longest operating technical committees.</a:t>
            </a:r>
          </a:p>
          <a:p>
            <a:pPr eaLnBrk="1" hangingPunct="1">
              <a:lnSpc>
                <a:spcPct val="80000"/>
              </a:lnSpc>
            </a:pPr>
            <a:endParaRPr lang="en-US" sz="800" b="1" smtClean="0"/>
          </a:p>
          <a:p>
            <a:pPr eaLnBrk="1" hangingPunct="1">
              <a:lnSpc>
                <a:spcPct val="80000"/>
              </a:lnSpc>
            </a:pPr>
            <a:r>
              <a:rPr lang="en-US" sz="800" smtClean="0"/>
              <a:t>ISO TC 68 consists of 5 work efforts.  </a:t>
            </a:r>
          </a:p>
          <a:p>
            <a:pPr eaLnBrk="1" hangingPunct="1">
              <a:lnSpc>
                <a:spcPct val="80000"/>
              </a:lnSpc>
            </a:pPr>
            <a:endParaRPr lang="en-US" sz="800" smtClean="0"/>
          </a:p>
          <a:p>
            <a:pPr eaLnBrk="1" hangingPunct="1">
              <a:lnSpc>
                <a:spcPct val="80000"/>
              </a:lnSpc>
            </a:pPr>
            <a:r>
              <a:rPr lang="en-US" sz="800" smtClean="0"/>
              <a:t>There are 3 subcommittees dedicated to the various areas of financial industry – security, securities and core banking.  The RMG for 20022 is dedicated to development of a global financial messaging system that is continuing updated and revised within a repository. WG4 is managing the ISO standardization aspects of the 20022 project. </a:t>
            </a:r>
          </a:p>
          <a:p>
            <a:pPr eaLnBrk="1" hangingPunct="1">
              <a:lnSpc>
                <a:spcPct val="80000"/>
              </a:lnSpc>
            </a:pPr>
            <a:endParaRPr lang="en-US" sz="800" smtClean="0"/>
          </a:p>
          <a:p>
            <a:pPr eaLnBrk="1" hangingPunct="1">
              <a:lnSpc>
                <a:spcPct val="80000"/>
              </a:lnSpc>
            </a:pPr>
            <a:endParaRPr lang="en-US" sz="8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858673C-A42C-4DA1-8D5A-B38CE35D83A4}" type="slidenum">
              <a:rPr lang="en-US" smtClean="0"/>
              <a:pPr/>
              <a:t>21</a:t>
            </a:fld>
            <a:endParaRPr lang="en-US" smtClean="0"/>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dirty="0" smtClean="0"/>
              <a:t>In sum, joining the X9 organization  provides its members with the ability to be at the table to influence what is worked upon, to improve financial transactions, to improve security and privacy and to assure payments systems interoperability.  These roles allow X9 members to realize that participation in X9 doesn’t cost .…it pays.  </a:t>
            </a:r>
          </a:p>
          <a:p>
            <a:pPr eaLnBrk="1" hangingPunct="1"/>
            <a:endParaRPr lang="en-US" dirty="0" smtClean="0"/>
          </a:p>
          <a:p>
            <a:pPr eaLnBrk="1" hangingPunct="1"/>
            <a:r>
              <a:rPr lang="en-US" dirty="0" smtClean="0"/>
              <a:t>The X9 member payback comes in organizing and establishing technical processes and systems important to establishing foundations for industry interoperability and communications on an global scale. </a:t>
            </a:r>
            <a:r>
              <a:rPr lang="en-US" dirty="0" smtClean="0"/>
              <a:t>In </a:t>
            </a:r>
            <a:r>
              <a:rPr lang="en-US" dirty="0" smtClean="0"/>
              <a:t>addition, given the makeup of X9 and TC68, X9 is able to include regulators and organizations that do not normally work closely with the industry.</a:t>
            </a:r>
          </a:p>
          <a:p>
            <a:pPr eaLnBrk="1" hangingPunct="1"/>
            <a:endParaRPr lang="en-US" dirty="0" smtClean="0"/>
          </a:p>
          <a:p>
            <a:pPr eaLnBrk="1" hangingPunct="1"/>
            <a:r>
              <a:rPr lang="en-US" dirty="0" smtClean="0"/>
              <a:t>Finally, in order for X9 to work, it needs the participation of </a:t>
            </a:r>
            <a:r>
              <a:rPr lang="en-US" dirty="0" smtClean="0"/>
              <a:t>every </a:t>
            </a:r>
            <a:r>
              <a:rPr lang="en-US" dirty="0" smtClean="0"/>
              <a:t>firm and organization associated with the Financial Services industry.  </a:t>
            </a:r>
          </a:p>
          <a:p>
            <a:pPr eaLnBrk="1" hangingPunct="1"/>
            <a:endParaRPr lang="en-US" dirty="0" smtClean="0"/>
          </a:p>
          <a:p>
            <a:pPr eaLnBrk="1" hangingPunct="1"/>
            <a:r>
              <a:rPr lang="en-US" b="1" dirty="0" smtClean="0"/>
              <a:t>Now, can we include you?</a:t>
            </a:r>
          </a:p>
          <a:p>
            <a:pPr eaLnBrk="1" hangingPunct="1"/>
            <a:endParaRPr lang="en-US" b="1"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09C373E8-2E39-44F8-8BB0-9DDAA582750D}" type="slidenum">
              <a:rPr lang="en-US" smtClean="0"/>
              <a:pPr/>
              <a:t>22</a:t>
            </a:fld>
            <a:endParaRPr lang="en-US" smtClean="0"/>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a:p>
            <a:pPr eaLnBrk="1" hangingPunct="1"/>
            <a:r>
              <a:rPr lang="en-US" smtClean="0"/>
              <a:t>Of course, additional information about X9 and its programs are available through headquarters staff – contact admin@x9.org</a:t>
            </a:r>
          </a:p>
          <a:p>
            <a:pPr eaLnBrk="1" hangingPunct="1"/>
            <a:endParaRPr lang="en-US" smtClean="0"/>
          </a:p>
          <a:p>
            <a:pPr algn="ctr" eaLnBrk="1" hangingPunct="1"/>
            <a:r>
              <a:rPr lang="en-US" sz="2000" smtClean="0"/>
              <a:t>THANK YOU</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9BF9A34B-AAE3-48F1-90D3-F4861123A07D}" type="slidenum">
              <a:rPr lang="en-US" smtClean="0"/>
              <a:pPr/>
              <a:t>3</a:t>
            </a:fld>
            <a:endParaRPr lang="en-US" smtClean="0"/>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marL="152400" indent="-152400" eaLnBrk="1" hangingPunct="1">
              <a:lnSpc>
                <a:spcPct val="80000"/>
              </a:lnSpc>
              <a:buFontTx/>
              <a:buChar char="•"/>
            </a:pPr>
            <a:r>
              <a:rPr lang="en-US" sz="800" b="1" dirty="0" smtClean="0"/>
              <a:t>What Are Voluntary, Consensus Standards?</a:t>
            </a:r>
            <a:r>
              <a:rPr lang="en-US" sz="800" dirty="0" smtClean="0"/>
              <a:t> </a:t>
            </a:r>
            <a:br>
              <a:rPr lang="en-US" sz="800" dirty="0" smtClean="0"/>
            </a:br>
            <a:endParaRPr lang="en-US" sz="800" dirty="0" smtClean="0"/>
          </a:p>
          <a:p>
            <a:pPr marL="152400" indent="-152400" eaLnBrk="1" hangingPunct="1">
              <a:lnSpc>
                <a:spcPct val="80000"/>
              </a:lnSpc>
            </a:pPr>
            <a:r>
              <a:rPr lang="en-US" sz="800" dirty="0" smtClean="0"/>
              <a:t>X9 develops Voluntary Consensus Standards: </a:t>
            </a:r>
            <a:br>
              <a:rPr lang="en-US" sz="800" dirty="0" smtClean="0"/>
            </a:br>
            <a:r>
              <a:rPr lang="en-US" sz="800" dirty="0" smtClean="0"/>
              <a:t>“</a:t>
            </a:r>
            <a:r>
              <a:rPr lang="en-US" sz="800" i="1" dirty="0" smtClean="0"/>
              <a:t>Voluntary consensus standards</a:t>
            </a:r>
            <a:r>
              <a:rPr lang="en-US" sz="800" dirty="0" smtClean="0"/>
              <a:t>" are standards developed or adopted by voluntary consensus standards bodies, both domestic and international. These standards include provisions requiring that owners of relevant intellectual property have agreed to make that intellectual property available on a non-discriminatory, royalty-free or reasonable royalty basis to all interested parties. For purposes of this Circular, "technical standards that are developed or adopted by voluntary consensus standard bodies" is an equivalent term. </a:t>
            </a:r>
            <a:br>
              <a:rPr lang="en-US" sz="800" dirty="0" smtClean="0"/>
            </a:br>
            <a:r>
              <a:rPr lang="en-US" sz="800" dirty="0" smtClean="0"/>
              <a:t/>
            </a:r>
            <a:br>
              <a:rPr lang="en-US" sz="800" dirty="0" smtClean="0"/>
            </a:br>
            <a:r>
              <a:rPr lang="en-US" sz="800" dirty="0" smtClean="0"/>
              <a:t> "</a:t>
            </a:r>
            <a:r>
              <a:rPr lang="en-US" sz="800" i="1" dirty="0" smtClean="0"/>
              <a:t>Voluntary consensus standards bodies</a:t>
            </a:r>
            <a:r>
              <a:rPr lang="en-US" sz="800" dirty="0" smtClean="0"/>
              <a:t>" are domestic or international organizations which plan, develop, establish, or coordinate</a:t>
            </a:r>
            <a:r>
              <a:rPr lang="en-US" sz="800" b="1" dirty="0" smtClean="0"/>
              <a:t> </a:t>
            </a:r>
            <a:r>
              <a:rPr lang="en-US" sz="800" dirty="0" smtClean="0"/>
              <a:t>voluntary consensus standards using agreed-upon procedures. For purposes of this Circular, "voluntary, private sector, consensus standards bodies," as cited in Act, is an equivalent term. The Act and the Circular encourage the participation of federal representatives in these bodies to increase the likelihood that the standards they develop will meet both public and private sector needs. A voluntary consensus standards body is defined by the following attributes: </a:t>
            </a:r>
            <a:br>
              <a:rPr lang="en-US" sz="800" dirty="0" smtClean="0"/>
            </a:br>
            <a:r>
              <a:rPr lang="en-US" sz="800" dirty="0" smtClean="0"/>
              <a:t/>
            </a:r>
            <a:br>
              <a:rPr lang="en-US" sz="800" dirty="0" smtClean="0"/>
            </a:br>
            <a:r>
              <a:rPr lang="en-US" sz="800" dirty="0" smtClean="0"/>
              <a:t>Openness. balance of interest. due process. an appeals process, and most importantly. Consensus, which is defined as general agreement, but not necessarily unanimity, and includes a process for attempting to resolve objections by interested parties, as long as all comments have been fairly considered, each objector is advised of the disposition of his or her objection's) and the reasons why, and the consensus body members are given an opportunity to change their votes after reviewing the comments. </a:t>
            </a:r>
          </a:p>
          <a:p>
            <a:pPr marL="152400" indent="-152400" eaLnBrk="1" hangingPunct="1">
              <a:lnSpc>
                <a:spcPct val="80000"/>
              </a:lnSpc>
            </a:pPr>
            <a:endParaRPr lang="en-US" sz="800" dirty="0" smtClean="0"/>
          </a:p>
          <a:p>
            <a:pPr marL="152400" indent="-152400" eaLnBrk="1" hangingPunct="1">
              <a:lnSpc>
                <a:spcPct val="80000"/>
              </a:lnSpc>
            </a:pPr>
            <a:r>
              <a:rPr lang="en-US" sz="800" dirty="0" smtClean="0"/>
              <a:t>    Other types of standards, which are distinct from voluntary consensus standards, are the following: </a:t>
            </a:r>
          </a:p>
          <a:p>
            <a:pPr marL="152400" indent="-152400" eaLnBrk="1" hangingPunct="1">
              <a:lnSpc>
                <a:spcPct val="80000"/>
              </a:lnSpc>
            </a:pPr>
            <a:endParaRPr lang="en-US" sz="800" dirty="0" smtClean="0"/>
          </a:p>
          <a:p>
            <a:pPr marL="152400" indent="-152400" eaLnBrk="1" hangingPunct="1">
              <a:lnSpc>
                <a:spcPct val="80000"/>
              </a:lnSpc>
            </a:pPr>
            <a:r>
              <a:rPr lang="en-US" sz="800" dirty="0" smtClean="0"/>
              <a:t>		-   Non-consensus standards," "Industry standards," "Company standards," or "de facto standards," which are developed in the private sector </a:t>
            </a:r>
            <a:r>
              <a:rPr lang="en-US" sz="800" dirty="0" smtClean="0"/>
              <a:t>but </a:t>
            </a:r>
            <a:r>
              <a:rPr lang="en-US" sz="800" dirty="0" smtClean="0"/>
              <a:t>not in the full consensus process. </a:t>
            </a:r>
            <a:br>
              <a:rPr lang="en-US" sz="800" dirty="0" smtClean="0"/>
            </a:br>
            <a:r>
              <a:rPr lang="en-US" sz="800" dirty="0" smtClean="0"/>
              <a:t/>
            </a:r>
            <a:br>
              <a:rPr lang="en-US" sz="800" dirty="0" smtClean="0"/>
            </a:br>
            <a:r>
              <a:rPr lang="en-US" sz="800" dirty="0" smtClean="0"/>
              <a:t>	-  "Government-unique standards," which are developed by the government for its own uses, and. </a:t>
            </a:r>
            <a:br>
              <a:rPr lang="en-US" sz="800" dirty="0" smtClean="0"/>
            </a:br>
            <a:endParaRPr lang="en-US" sz="800" dirty="0" smtClean="0"/>
          </a:p>
          <a:p>
            <a:pPr marL="1066800" lvl="2" indent="-152400" eaLnBrk="1" hangingPunct="1">
              <a:lnSpc>
                <a:spcPct val="80000"/>
              </a:lnSpc>
              <a:buFontTx/>
              <a:buChar char="-"/>
            </a:pPr>
            <a:r>
              <a:rPr lang="en-US" sz="800" dirty="0" smtClean="0"/>
              <a:t>Standards mandated by law.</a:t>
            </a:r>
          </a:p>
          <a:p>
            <a:pPr marL="152400" indent="-152400" eaLnBrk="1" hangingPunct="1">
              <a:lnSpc>
                <a:spcPct val="80000"/>
              </a:lnSpc>
              <a:buFontTx/>
              <a:buChar char="-"/>
            </a:pPr>
            <a:endParaRPr lang="en-US" sz="800" dirty="0" smtClean="0"/>
          </a:p>
          <a:p>
            <a:pPr marL="152400" indent="-152400" eaLnBrk="1" hangingPunct="1">
              <a:lnSpc>
                <a:spcPct val="80000"/>
              </a:lnSpc>
            </a:pPr>
            <a:r>
              <a:rPr lang="en-US" sz="800" dirty="0" smtClean="0"/>
              <a:t>*Federal Participation in the Development and Use of Voluntary consensus Standards and in Conformity Assessment Activities  Revised OMB CircularA-119 establishes policies on Federal use and development of voluntary consensus standards and on conformity assessment activities. Pub. L. 104-113, the "National Technology Transfer and Advancement Act of 1995," codified existing policies in A-119, established reporting requirements, and authorized the National Institute of Standards and Technology to coordinate conformity assessment activities of the agencies. OMB is issuing this revision of the Circular in order to make the terminology of the Circular consistent with the National Technology Transfer and Advancement Act of 1995, to issue guidance to the agencies on making their reports to OMB, to direct the Secretary of Commerce to issue policy guidance for conformity assessment, and to make changes for clarity. </a:t>
            </a:r>
            <a:br>
              <a:rPr lang="en-US" sz="800" dirty="0" smtClean="0"/>
            </a:br>
            <a:r>
              <a:rPr lang="en-US" sz="800" dirty="0" smtClean="0"/>
              <a:t/>
            </a:r>
            <a:br>
              <a:rPr lang="en-US" sz="800" dirty="0" smtClean="0"/>
            </a:br>
            <a:r>
              <a:rPr lang="en-US" sz="800" dirty="0" smtClean="0"/>
              <a:t>In the OMB CircularA-119* the US government describes a standard as:</a:t>
            </a:r>
            <a:endParaRPr lang="en-US" sz="800" b="1" dirty="0" smtClean="0"/>
          </a:p>
          <a:p>
            <a:pPr marL="152400" indent="-152400" eaLnBrk="1" hangingPunct="1">
              <a:lnSpc>
                <a:spcPct val="80000"/>
              </a:lnSpc>
            </a:pPr>
            <a:r>
              <a:rPr lang="en-US" sz="800" dirty="0" smtClean="0"/>
              <a:t>	The term "standard," or "technical standard" as cited by the Federal government includes all of the following: </a:t>
            </a:r>
            <a:br>
              <a:rPr lang="en-US" sz="800" dirty="0" smtClean="0"/>
            </a:br>
            <a:r>
              <a:rPr lang="en-US" sz="800" dirty="0" smtClean="0"/>
              <a:t>Common and repeated use of rules, conditions, guidelines or characteristics for products or related processes and production methods, and related management systems practices. </a:t>
            </a:r>
            <a:br>
              <a:rPr lang="en-US" sz="800" dirty="0" smtClean="0"/>
            </a:br>
            <a:r>
              <a:rPr lang="en-US" sz="800" dirty="0" smtClean="0"/>
              <a:t/>
            </a:r>
            <a:br>
              <a:rPr lang="en-US" sz="800" dirty="0" smtClean="0"/>
            </a:br>
            <a:r>
              <a:rPr lang="en-US" sz="800" dirty="0" smtClean="0"/>
              <a:t>The definition of terms; classification of components; delineation of procedures; specification of dimensions, materials, performance, designs, or operations; measurement of quality and quantity in describing materials, processes, products, systems, services, or practices; test methods and sampling procedures; or descriptions of fit and measurements of size or strength. </a:t>
            </a:r>
          </a:p>
          <a:p>
            <a:pPr marL="152400" indent="-152400" eaLnBrk="1" hangingPunct="1">
              <a:lnSpc>
                <a:spcPct val="80000"/>
              </a:lnSpc>
            </a:pPr>
            <a:r>
              <a:rPr lang="en-US" sz="800" dirty="0" smtClean="0"/>
              <a:t>   The term "standard" </a:t>
            </a:r>
            <a:r>
              <a:rPr lang="en-US" sz="800" i="1" dirty="0" smtClean="0"/>
              <a:t>does not include</a:t>
            </a:r>
            <a:r>
              <a:rPr lang="en-US" sz="800" dirty="0" smtClean="0"/>
              <a:t> the following: </a:t>
            </a:r>
          </a:p>
          <a:p>
            <a:pPr marL="152400" indent="-152400" eaLnBrk="1" hangingPunct="1">
              <a:lnSpc>
                <a:spcPct val="80000"/>
              </a:lnSpc>
            </a:pPr>
            <a:r>
              <a:rPr lang="en-US" sz="800" dirty="0" smtClean="0"/>
              <a:t> 	Professional standards of personal conduct or Institutional codes of ethics. </a:t>
            </a:r>
          </a:p>
          <a:p>
            <a:pPr marL="152400" indent="-152400" eaLnBrk="1" hangingPunct="1">
              <a:lnSpc>
                <a:spcPct val="80000"/>
              </a:lnSpc>
            </a:pPr>
            <a:endParaRPr lang="en-US" sz="80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DBA85163-FA18-4C52-BEFD-36D635D321D3}" type="slidenum">
              <a:rPr lang="en-US" smtClean="0"/>
              <a:pPr/>
              <a:t>4</a:t>
            </a:fld>
            <a:endParaRPr lang="en-US" smtClean="0"/>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lnSpc>
                <a:spcPct val="90000"/>
              </a:lnSpc>
            </a:pPr>
            <a:endParaRPr lang="en-US" sz="900" dirty="0" smtClean="0"/>
          </a:p>
          <a:p>
            <a:pPr eaLnBrk="1" hangingPunct="1">
              <a:lnSpc>
                <a:spcPct val="90000"/>
              </a:lnSpc>
            </a:pPr>
            <a:r>
              <a:rPr lang="en-US" sz="900" dirty="0" smtClean="0"/>
              <a:t>The rest of the world has also taken steps to improve the standards situation. After World War II, the American National Standards Institute (ANSI) helped two fledgling international organizations, the International Organization for Standardization (ISO) and the International </a:t>
            </a:r>
            <a:r>
              <a:rPr lang="en-US" sz="900" dirty="0" err="1" smtClean="0"/>
              <a:t>Electrotechnical</a:t>
            </a:r>
            <a:r>
              <a:rPr lang="en-US" sz="900" dirty="0" smtClean="0"/>
              <a:t> Commission (IEC), increase their role in the standards arena. Today international standards are an important and growing area as well, with over 7000 ISO standards already prepared. </a:t>
            </a:r>
          </a:p>
          <a:p>
            <a:pPr eaLnBrk="1" hangingPunct="1">
              <a:lnSpc>
                <a:spcPct val="90000"/>
              </a:lnSpc>
            </a:pPr>
            <a:r>
              <a:rPr lang="en-US" sz="900" b="1" dirty="0" smtClean="0"/>
              <a:t>Voluntary Standards</a:t>
            </a:r>
            <a:endParaRPr lang="en-US" sz="900" dirty="0" smtClean="0"/>
          </a:p>
          <a:p>
            <a:pPr eaLnBrk="1" hangingPunct="1">
              <a:lnSpc>
                <a:spcPct val="90000"/>
              </a:lnSpc>
            </a:pPr>
            <a:r>
              <a:rPr lang="en-US" sz="900" dirty="0" smtClean="0"/>
              <a:t>These are standards the use of which is theoretically voluntary, but in practice is widely adopted for the sake of ease of manufacture, interchangeability, and safety. Virtually all industrial standards are voluntary standards. In the past, such standards have been used in an exclusionary way, to favor one group or organization over its rival.</a:t>
            </a:r>
            <a:endParaRPr lang="en-US" sz="900" b="1" dirty="0" smtClean="0"/>
          </a:p>
          <a:p>
            <a:pPr eaLnBrk="1" hangingPunct="1">
              <a:lnSpc>
                <a:spcPct val="90000"/>
              </a:lnSpc>
            </a:pPr>
            <a:r>
              <a:rPr lang="en-US" sz="900" b="1" dirty="0" smtClean="0"/>
              <a:t>Mandatory Standards</a:t>
            </a:r>
            <a:endParaRPr lang="en-US" sz="900" dirty="0" smtClean="0"/>
          </a:p>
          <a:p>
            <a:pPr eaLnBrk="1" hangingPunct="1">
              <a:lnSpc>
                <a:spcPct val="90000"/>
              </a:lnSpc>
            </a:pPr>
            <a:r>
              <a:rPr lang="en-US" sz="900" dirty="0" smtClean="0"/>
              <a:t>Those standards which are, in effect, laws. Failure to follow such standards would result in legal penalties and liability. They are generally adopted out of concern for safety, and promulgated by the Federal government or one of its agencies or departments. Codes are groups of standards on the same topic, generally created for government agencies, and thus mandatory standards.</a:t>
            </a:r>
            <a:endParaRPr lang="en-US" sz="900" b="1" dirty="0" smtClean="0"/>
          </a:p>
          <a:p>
            <a:pPr eaLnBrk="1" hangingPunct="1">
              <a:lnSpc>
                <a:spcPct val="90000"/>
              </a:lnSpc>
            </a:pPr>
            <a:r>
              <a:rPr lang="en-US" sz="900" b="1" dirty="0" smtClean="0"/>
              <a:t>Definition Standards</a:t>
            </a:r>
            <a:endParaRPr lang="en-US" sz="900" dirty="0" smtClean="0"/>
          </a:p>
          <a:p>
            <a:pPr eaLnBrk="1" hangingPunct="1">
              <a:lnSpc>
                <a:spcPct val="90000"/>
              </a:lnSpc>
            </a:pPr>
            <a:r>
              <a:rPr lang="en-US" sz="900" dirty="0" smtClean="0"/>
              <a:t>Standards that provide standard measurement, </a:t>
            </a:r>
            <a:r>
              <a:rPr lang="en-US" sz="900" dirty="0" err="1" smtClean="0"/>
              <a:t>symbology</a:t>
            </a:r>
            <a:r>
              <a:rPr lang="en-US" sz="900" dirty="0" smtClean="0"/>
              <a:t> or terminology are definition standards. These create a foundation on which many other standards can be created. The metric system is an example of a definition standard.</a:t>
            </a:r>
            <a:endParaRPr lang="en-US" sz="900" b="1" dirty="0" smtClean="0"/>
          </a:p>
          <a:p>
            <a:pPr eaLnBrk="1" hangingPunct="1">
              <a:lnSpc>
                <a:spcPct val="90000"/>
              </a:lnSpc>
            </a:pPr>
            <a:r>
              <a:rPr lang="en-US" sz="900" b="1" dirty="0" smtClean="0"/>
              <a:t>Performance Specification Standards – Management System Standards </a:t>
            </a:r>
            <a:endParaRPr lang="en-US" sz="900" dirty="0" smtClean="0"/>
          </a:p>
          <a:p>
            <a:pPr eaLnBrk="1" hangingPunct="1">
              <a:lnSpc>
                <a:spcPct val="90000"/>
              </a:lnSpc>
            </a:pPr>
            <a:r>
              <a:rPr lang="en-US" sz="900" dirty="0" smtClean="0"/>
              <a:t>Performance standards specify the performance levels of a particular process. Management System Standards means that the same standards can be applied: </a:t>
            </a:r>
          </a:p>
          <a:p>
            <a:pPr eaLnBrk="1" hangingPunct="1">
              <a:lnSpc>
                <a:spcPct val="90000"/>
              </a:lnSpc>
            </a:pPr>
            <a:r>
              <a:rPr lang="en-US" sz="900" dirty="0" smtClean="0"/>
              <a:t>- to any organization, large or small, whatever its product</a:t>
            </a:r>
            <a:br>
              <a:rPr lang="en-US" sz="900" dirty="0" smtClean="0"/>
            </a:br>
            <a:r>
              <a:rPr lang="en-US" sz="900" dirty="0" smtClean="0"/>
              <a:t>- including whether its "product" is actually a service,</a:t>
            </a:r>
            <a:br>
              <a:rPr lang="en-US" sz="900" dirty="0" smtClean="0"/>
            </a:br>
            <a:r>
              <a:rPr lang="en-US" sz="900" dirty="0" smtClean="0"/>
              <a:t>- in any sector of activity, and </a:t>
            </a:r>
            <a:br>
              <a:rPr lang="en-US" sz="900" dirty="0" smtClean="0"/>
            </a:br>
            <a:r>
              <a:rPr lang="en-US" sz="900" dirty="0" smtClean="0"/>
              <a:t>- whether it is a business enterprise, a public administration, or a government department.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16FFFD32-FB33-4DE7-AE52-E1693BC400AF}" type="slidenum">
              <a:rPr lang="en-US" smtClean="0"/>
              <a:pPr/>
              <a:t>5</a:t>
            </a:fld>
            <a:endParaRPr lang="en-US" smtClean="0"/>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dirty="0" smtClean="0"/>
              <a:t>Because X9 standards carry the ANSI designation, it shows they are in accord with ANSI rules and specifications for standards development and management. ANSI does not itself develop standards, rather accredits industry bodies like X9 to do so and calls such bodies accredited standards developers or ASDs. </a:t>
            </a:r>
          </a:p>
          <a:p>
            <a:pPr eaLnBrk="1" hangingPunct="1"/>
            <a:endParaRPr lang="en-US" dirty="0" smtClean="0"/>
          </a:p>
          <a:p>
            <a:pPr eaLnBrk="1" hangingPunct="1"/>
            <a:r>
              <a:rPr lang="en-US" dirty="0" smtClean="0"/>
              <a:t>Since its ANSI accreditation in 1984, X9 has written and had “ANSI” </a:t>
            </a:r>
            <a:r>
              <a:rPr lang="en-US" dirty="0" smtClean="0"/>
              <a:t>approve </a:t>
            </a:r>
            <a:r>
              <a:rPr lang="en-US" dirty="0" smtClean="0"/>
              <a:t>more than 100 standards and technical reports that provide the industry guidance and information vital to its financial operations. </a:t>
            </a:r>
            <a:r>
              <a:rPr lang="en-US" dirty="0" smtClean="0"/>
              <a:t>The </a:t>
            </a:r>
            <a:r>
              <a:rPr lang="en-US" dirty="0" smtClean="0"/>
              <a:t>“standards committee” originally formed under </a:t>
            </a:r>
            <a:r>
              <a:rPr lang="en-US" dirty="0" smtClean="0"/>
              <a:t>the American </a:t>
            </a:r>
            <a:r>
              <a:rPr lang="en-US" dirty="0" smtClean="0"/>
              <a:t>Bankers Association in the 1960’s evolved from bankers only, to bankers and vendors of banking equipment and software and so on until </a:t>
            </a:r>
            <a:r>
              <a:rPr lang="en-US" dirty="0" smtClean="0"/>
              <a:t>today where </a:t>
            </a:r>
            <a:r>
              <a:rPr lang="en-US" dirty="0" smtClean="0"/>
              <a:t>the organization is multi-industry. In 2001 X9 incorporated and became an independent entity. </a:t>
            </a:r>
          </a:p>
          <a:p>
            <a:pPr eaLnBrk="1" hangingPunct="1"/>
            <a:endParaRPr lang="en-US" dirty="0" smtClean="0"/>
          </a:p>
          <a:p>
            <a:pPr eaLnBrk="1" hangingPunct="1"/>
            <a:r>
              <a:rPr lang="en-US" dirty="0" smtClean="0"/>
              <a:t>In addition, the ANSI/X9 designation identifies the accredited organization as the premier standards developer for the Financial Services Industry.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8DCB581D-B41D-4445-9DF8-1B2B19FD3107}" type="slidenum">
              <a:rPr lang="en-US" smtClean="0"/>
              <a:pPr/>
              <a:t>6</a:t>
            </a:fld>
            <a:endParaRPr lang="en-US"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smtClean="0"/>
              <a:t>X9’s mission is to develop and manage *standards for the financial services industry.  It also promotes the use of existing standards, facilitates the development of new, open standards, looks for new ways to meet the future needs of industry, and participates as leader for the development of international financial standards.</a:t>
            </a:r>
          </a:p>
          <a:p>
            <a:pPr eaLnBrk="1" hangingPunct="1"/>
            <a:endParaRPr lang="en-US" smtClean="0"/>
          </a:p>
          <a:p>
            <a:pPr eaLnBrk="1" hangingPunct="1"/>
            <a:r>
              <a:rPr lang="en-US" smtClean="0"/>
              <a:t>*Although X9’s primary focus is national standards, X9 standards are global in prospective and used and adopted in countries over the globe.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38EB1EA3-DFCF-4D9C-B84B-591A9DC885BA}" type="slidenum">
              <a:rPr lang="en-US" smtClean="0"/>
              <a:pPr/>
              <a:t>7</a:t>
            </a:fld>
            <a:endParaRPr lang="en-US" smtClean="0"/>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b="1" dirty="0" smtClean="0"/>
              <a:t>Influence Industry Solutions</a:t>
            </a:r>
          </a:p>
          <a:p>
            <a:pPr eaLnBrk="1" hangingPunct="1"/>
            <a:r>
              <a:rPr lang="en-US" dirty="0" smtClean="0"/>
              <a:t>The value of X9 is tied to its consensus development process, its formal accreditation by ANSI to develop national standards, as well as to represent the U.S. in the financial services sector internationally under ISO TC68 and more.</a:t>
            </a:r>
          </a:p>
          <a:p>
            <a:pPr eaLnBrk="1" hangingPunct="1"/>
            <a:endParaRPr lang="en-US" dirty="0" smtClean="0"/>
          </a:p>
          <a:p>
            <a:pPr eaLnBrk="1" hangingPunct="1"/>
            <a:r>
              <a:rPr lang="en-US" dirty="0" smtClean="0"/>
              <a:t>Accredited by the American National Standards Institute, </a:t>
            </a:r>
            <a:r>
              <a:rPr lang="en-US" dirty="0" smtClean="0"/>
              <a:t>X9 </a:t>
            </a:r>
            <a:r>
              <a:rPr lang="en-US" dirty="0" smtClean="0"/>
              <a:t>is a major contributor of voluntary industry standards that support global trade and commerce in the financial arena. X9 Members can directly influence the development of technical standards by participating in the X9 standards formulating groups. </a:t>
            </a:r>
          </a:p>
          <a:p>
            <a:pPr eaLnBrk="1" hangingPunct="1"/>
            <a:endParaRPr lang="en-US" dirty="0" smtClean="0"/>
          </a:p>
          <a:p>
            <a:pPr eaLnBrk="1" hangingPunct="1"/>
            <a:r>
              <a:rPr lang="en-US" dirty="0" smtClean="0"/>
              <a:t>X9 is charged with overseeing the development and acceptance of financial standards on the international level.  So far, X9 has developed all US check standards, large numbers of the industry standards used in the retail/card processing area, proven a leader in initiating use of security standards in financial transactions, been a leader in securities messaging and other bank/financial code standards.</a:t>
            </a:r>
          </a:p>
          <a:p>
            <a:pPr eaLnBrk="1" hangingPunct="1"/>
            <a:endParaRPr lang="en-US" dirty="0" smtClean="0"/>
          </a:p>
          <a:p>
            <a:pPr eaLnBrk="1" hangingPunct="1"/>
            <a:r>
              <a:rPr lang="en-US" dirty="0" smtClean="0"/>
              <a:t>X9 wears two hats—in addition to </a:t>
            </a:r>
            <a:r>
              <a:rPr lang="en-US" dirty="0" smtClean="0"/>
              <a:t>acting as </a:t>
            </a:r>
            <a:r>
              <a:rPr lang="en-US" dirty="0" smtClean="0"/>
              <a:t>the ANSI accredited organization for domestic financial standards, it is also ANSI’s representative in the international arena by holding the secretariat to </a:t>
            </a:r>
            <a:r>
              <a:rPr lang="en-US" dirty="0" smtClean="0"/>
              <a:t>TC68</a:t>
            </a:r>
            <a:r>
              <a:rPr lang="en-US" dirty="0" smtClean="0"/>
              <a:t>, the financial services sector of the International Standards Organization.  In this capacity, X9 standards </a:t>
            </a:r>
            <a:r>
              <a:rPr lang="en-US" dirty="0" smtClean="0"/>
              <a:t>are </a:t>
            </a:r>
            <a:r>
              <a:rPr lang="en-US" dirty="0" smtClean="0"/>
              <a:t>proposed as global financial standards. </a:t>
            </a:r>
            <a:r>
              <a:rPr lang="en-US" dirty="0" smtClean="0"/>
              <a:t>Currently</a:t>
            </a:r>
            <a:r>
              <a:rPr lang="en-US" dirty="0" smtClean="0"/>
              <a:t>, through </a:t>
            </a:r>
            <a:r>
              <a:rPr lang="en-US" dirty="0" smtClean="0"/>
              <a:t>ISO TC68,</a:t>
            </a:r>
            <a:r>
              <a:rPr lang="en-US" baseline="0" dirty="0" smtClean="0"/>
              <a:t> </a:t>
            </a:r>
            <a:r>
              <a:rPr lang="en-US" dirty="0" smtClean="0"/>
              <a:t>X9 </a:t>
            </a:r>
            <a:r>
              <a:rPr lang="en-US" dirty="0" smtClean="0"/>
              <a:t>existing standards have been adopted internationally as the industry process for the world.  Now, </a:t>
            </a:r>
            <a:r>
              <a:rPr lang="en-US" dirty="0" smtClean="0"/>
              <a:t>ISO and X9 </a:t>
            </a:r>
            <a:r>
              <a:rPr lang="en-US" dirty="0" smtClean="0"/>
              <a:t>are deeply involved in other international standards to standardize transaction security, securities trading and international payments systems.</a:t>
            </a:r>
          </a:p>
          <a:p>
            <a:pPr eaLnBrk="1" hangingPunct="1"/>
            <a:endParaRPr lang="en-US" dirty="0" smtClean="0"/>
          </a:p>
          <a:p>
            <a:pPr eaLnBrk="1" hangingPunct="1"/>
            <a:r>
              <a:rPr lang="en-US" dirty="0" smtClean="0"/>
              <a:t>This consensus-based development process is built upon X9’s own </a:t>
            </a:r>
            <a:r>
              <a:rPr lang="en-US" dirty="0" smtClean="0"/>
              <a:t>procedures</a:t>
            </a:r>
            <a:r>
              <a:rPr lang="en-US" baseline="0" dirty="0" smtClean="0"/>
              <a:t> and</a:t>
            </a:r>
            <a:r>
              <a:rPr lang="en-US" dirty="0" smtClean="0"/>
              <a:t> </a:t>
            </a:r>
            <a:r>
              <a:rPr lang="en-US" dirty="0" smtClean="0"/>
              <a:t>ANSI’s Essential Requirements for </a:t>
            </a:r>
            <a:r>
              <a:rPr lang="en-US" dirty="0" smtClean="0"/>
              <a:t>standardization  </a:t>
            </a:r>
            <a:r>
              <a:rPr lang="en-US" dirty="0" smtClean="0"/>
              <a:t>in order to serve its financial industry members and maintain its ANSI accreditation.  Additionally X9’s values include: </a:t>
            </a:r>
          </a:p>
          <a:p>
            <a:pPr eaLnBrk="1" hangingPunct="1"/>
            <a:endParaRPr lang="en-US" dirty="0" smtClean="0"/>
          </a:p>
          <a:p>
            <a:pPr eaLnBrk="1" hangingPunct="1"/>
            <a:r>
              <a:rPr lang="en-US" dirty="0" smtClean="0"/>
              <a:t>• act in the best interests of the US financial services </a:t>
            </a:r>
            <a:r>
              <a:rPr lang="en-US" dirty="0" smtClean="0"/>
              <a:t>industry</a:t>
            </a:r>
            <a:r>
              <a:rPr lang="en-US" baseline="0" dirty="0" smtClean="0"/>
              <a:t> a</a:t>
            </a:r>
            <a:r>
              <a:rPr lang="en-US" dirty="0" smtClean="0"/>
              <a:t>nd</a:t>
            </a:r>
            <a:r>
              <a:rPr lang="en-US" dirty="0" smtClean="0"/>
              <a:t>, at the same time, maintain a strong global orientation, with significant emphasis</a:t>
            </a:r>
          </a:p>
          <a:p>
            <a:pPr eaLnBrk="1" hangingPunct="1"/>
            <a:r>
              <a:rPr lang="en-US" dirty="0" smtClean="0"/>
              <a:t>on the needs of other national agendas, </a:t>
            </a:r>
          </a:p>
          <a:p>
            <a:pPr eaLnBrk="1" hangingPunct="1"/>
            <a:endParaRPr lang="en-US" dirty="0" smtClean="0"/>
          </a:p>
          <a:p>
            <a:pPr eaLnBrk="1" hangingPunct="1"/>
            <a:r>
              <a:rPr lang="en-US" dirty="0" smtClean="0"/>
              <a:t>• effectively execute standards development in accordance with the needs of the X9 membership and the needs of the financial services industry,</a:t>
            </a:r>
          </a:p>
          <a:p>
            <a:pPr eaLnBrk="1" hangingPunct="1"/>
            <a:endParaRPr lang="en-US" dirty="0" smtClean="0"/>
          </a:p>
          <a:p>
            <a:pPr eaLnBrk="1" hangingPunct="1"/>
            <a:r>
              <a:rPr lang="en-US" dirty="0" smtClean="0"/>
              <a:t>• maintain technology awareness on the intersection of technology maturity, user adoption, and requirements for financial services standardization, </a:t>
            </a:r>
          </a:p>
          <a:p>
            <a:pPr eaLnBrk="1" hangingPunct="1"/>
            <a:endParaRPr lang="en-US" dirty="0" smtClean="0"/>
          </a:p>
          <a:p>
            <a:pPr eaLnBrk="1" hangingPunct="1"/>
            <a:r>
              <a:rPr lang="en-US" dirty="0" smtClean="0"/>
              <a:t>• understand where technology </a:t>
            </a:r>
            <a:r>
              <a:rPr lang="en-US" dirty="0" smtClean="0"/>
              <a:t>products </a:t>
            </a:r>
            <a:r>
              <a:rPr lang="en-US" dirty="0" smtClean="0"/>
              <a:t>and business processes are on the maturity and adoption curve, and engage in standardization efforts</a:t>
            </a:r>
          </a:p>
          <a:p>
            <a:pPr eaLnBrk="1" hangingPunct="1"/>
            <a:r>
              <a:rPr lang="en-US" dirty="0" smtClean="0"/>
              <a:t>accordingly and</a:t>
            </a:r>
          </a:p>
          <a:p>
            <a:pPr eaLnBrk="1" hangingPunct="1"/>
            <a:endParaRPr lang="en-US" dirty="0" smtClean="0"/>
          </a:p>
          <a:p>
            <a:pPr eaLnBrk="1" hangingPunct="1"/>
            <a:r>
              <a:rPr lang="en-US" dirty="0" smtClean="0"/>
              <a:t>• be cognizant of current regulatory issues where new domestic standards may be beneficial to aid the financial services industry in compliance.</a:t>
            </a:r>
          </a:p>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A7F0C726-FA84-4063-91DC-AD8902D81661}" type="slidenum">
              <a:rPr lang="en-US" smtClean="0"/>
              <a:pPr/>
              <a:t>8</a:t>
            </a:fld>
            <a:endParaRPr lang="en-US"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smtClean="0"/>
              <a:t>For about ninety years ANSI has acted to accredit a national voluntary standardization system composed of a variety of entities.  </a:t>
            </a:r>
          </a:p>
          <a:p>
            <a:pPr eaLnBrk="1" hangingPunct="1"/>
            <a:endParaRPr lang="en-US" smtClean="0"/>
          </a:p>
          <a:p>
            <a:pPr eaLnBrk="1" hangingPunct="1"/>
            <a:r>
              <a:rPr lang="en-US" smtClean="0"/>
              <a:t>This “ANSI” system is now recognized as one of the most effective and efficient standards systems in the world.  In addition, ANSI is the US member body to ISO, the international standards developer.</a:t>
            </a:r>
          </a:p>
          <a:p>
            <a:pPr eaLnBrk="1" hangingPunct="1"/>
            <a:endParaRPr lang="en-US" smtClean="0"/>
          </a:p>
          <a:p>
            <a:pPr eaLnBrk="1" hangingPunct="1"/>
            <a:r>
              <a:rPr lang="en-US" smtClean="0"/>
              <a:t>For more about ANSI go to www.ansi.org for more ISO go to www.iso.org.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2D7E551-5F51-4FAA-A91D-2E2967A3A438}" type="slidenum">
              <a:rPr lang="en-US" smtClean="0"/>
              <a:pPr/>
              <a:t>9</a:t>
            </a:fld>
            <a:endParaRPr lang="en-US" smtClean="0"/>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b="1" dirty="0" smtClean="0"/>
              <a:t>ANSI does not develop standards, X9 does.  </a:t>
            </a:r>
          </a:p>
          <a:p>
            <a:pPr eaLnBrk="1" hangingPunct="1"/>
            <a:endParaRPr lang="en-US" dirty="0" smtClean="0"/>
          </a:p>
          <a:p>
            <a:pPr eaLnBrk="1" hangingPunct="1"/>
            <a:r>
              <a:rPr lang="en-US" dirty="0" smtClean="0"/>
              <a:t>Rather, ANSI accredits the proceedings and processes used by its approved organizations like X9 to develop voluntary national consensus standards for a designated industry.  This accreditation signifies that the process used by groups like X9 meets ANSI’s essential requirements for openness, balance, consensus, and due process.</a:t>
            </a:r>
          </a:p>
          <a:p>
            <a:pPr eaLnBrk="1" hangingPunct="1"/>
            <a:endParaRPr lang="en-US" dirty="0" smtClean="0"/>
          </a:p>
          <a:p>
            <a:pPr eaLnBrk="1" hangingPunct="1"/>
            <a:r>
              <a:rPr lang="en-US" dirty="0" smtClean="0"/>
              <a:t>As an ANSI accredited Standards Developer (ASD or SDO) X9 is audited by ANSI against its own </a:t>
            </a:r>
            <a:r>
              <a:rPr lang="en-US" dirty="0" smtClean="0"/>
              <a:t>procedures. In addition, X9 </a:t>
            </a:r>
            <a:r>
              <a:rPr lang="en-US" dirty="0" smtClean="0"/>
              <a:t>makes reports and interacts with ANSI and ANSI management committees on a regular basis. X9 staff and members participate in ANSI national cross-sector programs like </a:t>
            </a:r>
            <a:r>
              <a:rPr lang="en-US" dirty="0" smtClean="0"/>
              <a:t>Homeland </a:t>
            </a:r>
            <a:r>
              <a:rPr lang="en-US" dirty="0" smtClean="0"/>
              <a:t>Security and ID Management panels.</a:t>
            </a:r>
          </a:p>
          <a:p>
            <a:pPr eaLnBrk="1" hangingPunct="1"/>
            <a:endParaRPr lang="en-US" dirty="0" smtClean="0"/>
          </a:p>
          <a:p>
            <a:pPr eaLnBrk="1" hangingPunct="1"/>
            <a:r>
              <a:rPr lang="en-US" dirty="0" smtClean="0"/>
              <a:t>ANSI coordinates the development and use of voluntary consensus standards in the U.S. and represents the needs and views of U.S. stakeholders in standardization forums nationally and worldwide.  ANSI oversees the creation, promulgation and use of thousands of norms and guidelines that directly impact businesses in all domestic sectors.  ANSI is also actively engaged in accrediting programs that assess conformance to standards—including globally recognized cross-sector programs like ISO 9000 (quality) and ISO 14000 (environmental) management systems.</a:t>
            </a:r>
          </a:p>
          <a:p>
            <a:pPr eaLnBrk="1" hangingPunct="1"/>
            <a:endParaRPr lang="en-US" dirty="0" smtClean="0"/>
          </a:p>
          <a:p>
            <a:pPr eaLnBrk="1" hangingPunct="1"/>
            <a:r>
              <a:rPr lang="en-US" dirty="0" smtClean="0"/>
              <a:t>ANSI’s mission is to enhance both the global competitiveness of US business and the quality of life by promoting voluntary consensus standards for conformity and integrity.  </a:t>
            </a:r>
          </a:p>
          <a:p>
            <a:pPr eaLnBrk="1" hangingPunct="1"/>
            <a:endParaRPr lang="en-US" dirty="0" smtClean="0"/>
          </a:p>
          <a:p>
            <a:pPr eaLnBrk="1" hangingPunct="1"/>
            <a:r>
              <a:rPr lang="en-US" dirty="0" smtClean="0"/>
              <a:t>X9 maintains its ANSI accreditation through the submission of its standards and technical reports for ANSI review and audit on a regular basis. X9 follows its own procedures in compliance with those of ANSI. X9 is then audited by ANSI to maintain its accreditation.</a:t>
            </a:r>
          </a:p>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029CD978-BBCC-42B6-845B-3F46A879F8F9}" type="datetime1">
              <a:rPr lang="en-US"/>
              <a:pPr>
                <a:defRPr/>
              </a:pPr>
              <a:t>5/17/2017</a:t>
            </a:fld>
            <a:endParaRPr lang="en-US" dirty="0"/>
          </a:p>
        </p:txBody>
      </p:sp>
      <p:sp>
        <p:nvSpPr>
          <p:cNvPr id="12" name="Footer Placeholder 18"/>
          <p:cNvSpPr>
            <a:spLocks noGrp="1"/>
          </p:cNvSpPr>
          <p:nvPr>
            <p:ph type="ftr" sz="quarter" idx="11"/>
          </p:nvPr>
        </p:nvSpPr>
        <p:spPr/>
        <p:txBody>
          <a:bodyPr/>
          <a:lstStyle>
            <a:lvl1pPr>
              <a:defRPr>
                <a:solidFill>
                  <a:srgbClr val="E8F0F4"/>
                </a:solidFill>
              </a:defRPr>
            </a:lvl1pPr>
          </a:lstStyle>
          <a:p>
            <a:r>
              <a:rPr lang="en-US"/>
              <a:t>X9 Confidential</a:t>
            </a:r>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F4085758-1142-47CD-AAB3-4F0384097A3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EACCFA0-7E78-497D-BF1B-B1C75DB8BF7A}" type="datetime1">
              <a:rPr lang="en-US"/>
              <a:pPr>
                <a:defRPr/>
              </a:pPr>
              <a:t>5/17/2017</a:t>
            </a:fld>
            <a:endParaRPr lang="en-US" dirty="0"/>
          </a:p>
        </p:txBody>
      </p:sp>
      <p:sp>
        <p:nvSpPr>
          <p:cNvPr id="5" name="Footer Placeholder 21"/>
          <p:cNvSpPr>
            <a:spLocks noGrp="1"/>
          </p:cNvSpPr>
          <p:nvPr>
            <p:ph type="ftr" sz="quarter" idx="11"/>
          </p:nvPr>
        </p:nvSpPr>
        <p:spPr/>
        <p:txBody>
          <a:bodyPr/>
          <a:lstStyle>
            <a:lvl1pPr>
              <a:defRPr/>
            </a:lvl1pPr>
          </a:lstStyle>
          <a:p>
            <a:r>
              <a:rPr lang="en-US"/>
              <a:t>X9 Confidential</a:t>
            </a:r>
          </a:p>
        </p:txBody>
      </p:sp>
      <p:sp>
        <p:nvSpPr>
          <p:cNvPr id="6" name="Slide Number Placeholder 17"/>
          <p:cNvSpPr>
            <a:spLocks noGrp="1"/>
          </p:cNvSpPr>
          <p:nvPr>
            <p:ph type="sldNum" sz="quarter" idx="12"/>
          </p:nvPr>
        </p:nvSpPr>
        <p:spPr/>
        <p:txBody>
          <a:bodyPr/>
          <a:lstStyle>
            <a:lvl1pPr>
              <a:defRPr/>
            </a:lvl1pPr>
          </a:lstStyle>
          <a:p>
            <a:pPr>
              <a:defRPr/>
            </a:pPr>
            <a:fld id="{948E5977-4ED0-40A8-9390-BE679996D7A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8A8DF4E-23E6-4C7C-8A93-C809581286C3}" type="datetime1">
              <a:rPr lang="en-US"/>
              <a:pPr>
                <a:defRPr/>
              </a:pPr>
              <a:t>5/17/2017</a:t>
            </a:fld>
            <a:endParaRPr lang="en-US" dirty="0"/>
          </a:p>
        </p:txBody>
      </p:sp>
      <p:sp>
        <p:nvSpPr>
          <p:cNvPr id="5" name="Footer Placeholder 21"/>
          <p:cNvSpPr>
            <a:spLocks noGrp="1"/>
          </p:cNvSpPr>
          <p:nvPr>
            <p:ph type="ftr" sz="quarter" idx="11"/>
          </p:nvPr>
        </p:nvSpPr>
        <p:spPr/>
        <p:txBody>
          <a:bodyPr/>
          <a:lstStyle>
            <a:lvl1pPr>
              <a:defRPr/>
            </a:lvl1pPr>
          </a:lstStyle>
          <a:p>
            <a:r>
              <a:rPr lang="en-US"/>
              <a:t>X9 Confidential</a:t>
            </a:r>
          </a:p>
        </p:txBody>
      </p:sp>
      <p:sp>
        <p:nvSpPr>
          <p:cNvPr id="6" name="Slide Number Placeholder 17"/>
          <p:cNvSpPr>
            <a:spLocks noGrp="1"/>
          </p:cNvSpPr>
          <p:nvPr>
            <p:ph type="sldNum" sz="quarter" idx="12"/>
          </p:nvPr>
        </p:nvSpPr>
        <p:spPr/>
        <p:txBody>
          <a:bodyPr/>
          <a:lstStyle>
            <a:lvl1pPr>
              <a:defRPr/>
            </a:lvl1pPr>
          </a:lstStyle>
          <a:p>
            <a:pPr>
              <a:defRPr/>
            </a:pPr>
            <a:fld id="{33CFFD44-E233-46FF-A4D4-C3ED24CAA9B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CD87615C-AB89-4547-8B01-8BA43BAAECA2}" type="datetime1">
              <a:rPr lang="en-US"/>
              <a:pPr>
                <a:defRPr/>
              </a:pPr>
              <a:t>5/17/2017</a:t>
            </a:fld>
            <a:endParaRPr lang="en-US" dirty="0"/>
          </a:p>
        </p:txBody>
      </p:sp>
      <p:sp>
        <p:nvSpPr>
          <p:cNvPr id="5" name="Footer Placeholder 21"/>
          <p:cNvSpPr>
            <a:spLocks noGrp="1"/>
          </p:cNvSpPr>
          <p:nvPr>
            <p:ph type="ftr" sz="quarter" idx="11"/>
          </p:nvPr>
        </p:nvSpPr>
        <p:spPr/>
        <p:txBody>
          <a:bodyPr/>
          <a:lstStyle>
            <a:lvl1pPr>
              <a:defRPr/>
            </a:lvl1pPr>
          </a:lstStyle>
          <a:p>
            <a:r>
              <a:rPr lang="en-US"/>
              <a:t>X9 Confidential</a:t>
            </a:r>
          </a:p>
        </p:txBody>
      </p:sp>
      <p:sp>
        <p:nvSpPr>
          <p:cNvPr id="6" name="Slide Number Placeholder 17"/>
          <p:cNvSpPr>
            <a:spLocks noGrp="1"/>
          </p:cNvSpPr>
          <p:nvPr>
            <p:ph type="sldNum" sz="quarter" idx="12"/>
          </p:nvPr>
        </p:nvSpPr>
        <p:spPr/>
        <p:txBody>
          <a:bodyPr/>
          <a:lstStyle>
            <a:lvl1pPr>
              <a:defRPr/>
            </a:lvl1pPr>
          </a:lstStyle>
          <a:p>
            <a:pPr>
              <a:defRPr/>
            </a:pPr>
            <a:fld id="{1DEE4436-20DC-49D6-A1EE-0FE4E0EC34D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E87D6B2E-5D1C-402A-8F2A-CEA682576137}" type="datetime1">
              <a:rPr lang="en-US"/>
              <a:pPr>
                <a:defRPr/>
              </a:pPr>
              <a:t>5/17/2017</a:t>
            </a:fld>
            <a:endParaRPr lang="en-US" dirty="0"/>
          </a:p>
        </p:txBody>
      </p:sp>
      <p:sp>
        <p:nvSpPr>
          <p:cNvPr id="7" name="Footer Placeholder 4"/>
          <p:cNvSpPr>
            <a:spLocks noGrp="1"/>
          </p:cNvSpPr>
          <p:nvPr>
            <p:ph type="ftr" sz="quarter" idx="11"/>
          </p:nvPr>
        </p:nvSpPr>
        <p:spPr/>
        <p:txBody>
          <a:bodyPr/>
          <a:lstStyle>
            <a:lvl1pPr>
              <a:defRPr/>
            </a:lvl1pPr>
          </a:lstStyle>
          <a:p>
            <a:r>
              <a:rPr lang="en-US"/>
              <a:t>X9 Confidential</a:t>
            </a:r>
          </a:p>
        </p:txBody>
      </p:sp>
      <p:sp>
        <p:nvSpPr>
          <p:cNvPr id="8" name="Slide Number Placeholder 5"/>
          <p:cNvSpPr>
            <a:spLocks noGrp="1"/>
          </p:cNvSpPr>
          <p:nvPr>
            <p:ph type="sldNum" sz="quarter" idx="12"/>
          </p:nvPr>
        </p:nvSpPr>
        <p:spPr/>
        <p:txBody>
          <a:bodyPr/>
          <a:lstStyle>
            <a:lvl1pPr>
              <a:defRPr/>
            </a:lvl1pPr>
            <a:extLst/>
          </a:lstStyle>
          <a:p>
            <a:pPr>
              <a:defRPr/>
            </a:pPr>
            <a:fld id="{96243CB7-7A6A-4FA0-B444-9635CAF5E451}"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357043F3-6CD3-4696-84BC-2A8AD9D00085}" type="datetime1">
              <a:rPr lang="en-US"/>
              <a:pPr>
                <a:defRPr/>
              </a:pPr>
              <a:t>5/17/2017</a:t>
            </a:fld>
            <a:endParaRPr lang="en-US" dirty="0"/>
          </a:p>
        </p:txBody>
      </p:sp>
      <p:sp>
        <p:nvSpPr>
          <p:cNvPr id="6" name="Footer Placeholder 5"/>
          <p:cNvSpPr>
            <a:spLocks noGrp="1"/>
          </p:cNvSpPr>
          <p:nvPr>
            <p:ph type="ftr" sz="quarter" idx="11"/>
          </p:nvPr>
        </p:nvSpPr>
        <p:spPr/>
        <p:txBody>
          <a:bodyPr/>
          <a:lstStyle>
            <a:lvl1pPr>
              <a:defRPr/>
            </a:lvl1pPr>
          </a:lstStyle>
          <a:p>
            <a:r>
              <a:rPr lang="en-US"/>
              <a:t>X9 Confidential</a:t>
            </a:r>
          </a:p>
        </p:txBody>
      </p:sp>
      <p:sp>
        <p:nvSpPr>
          <p:cNvPr id="7" name="Slide Number Placeholder 6"/>
          <p:cNvSpPr>
            <a:spLocks noGrp="1"/>
          </p:cNvSpPr>
          <p:nvPr>
            <p:ph type="sldNum" sz="quarter" idx="12"/>
          </p:nvPr>
        </p:nvSpPr>
        <p:spPr/>
        <p:txBody>
          <a:bodyPr/>
          <a:lstStyle>
            <a:lvl1pPr>
              <a:defRPr/>
            </a:lvl1pPr>
            <a:extLst/>
          </a:lstStyle>
          <a:p>
            <a:pPr>
              <a:defRPr/>
            </a:pPr>
            <a:fld id="{960C7E91-6C2E-46AF-BB07-F499BC333514}"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D2924088-DCAD-4B43-BFCE-D1CA3D67CA8C}" type="datetime1">
              <a:rPr lang="en-US"/>
              <a:pPr>
                <a:defRPr/>
              </a:pPr>
              <a:t>5/17/2017</a:t>
            </a:fld>
            <a:endParaRPr lang="en-US" dirty="0"/>
          </a:p>
        </p:txBody>
      </p:sp>
      <p:sp>
        <p:nvSpPr>
          <p:cNvPr id="8" name="Footer Placeholder 7"/>
          <p:cNvSpPr>
            <a:spLocks noGrp="1"/>
          </p:cNvSpPr>
          <p:nvPr>
            <p:ph type="ftr" sz="quarter" idx="11"/>
          </p:nvPr>
        </p:nvSpPr>
        <p:spPr/>
        <p:txBody>
          <a:bodyPr/>
          <a:lstStyle>
            <a:lvl1pPr>
              <a:defRPr/>
            </a:lvl1pPr>
          </a:lstStyle>
          <a:p>
            <a:r>
              <a:rPr lang="en-US"/>
              <a:t>X9 Confidential</a:t>
            </a:r>
          </a:p>
        </p:txBody>
      </p:sp>
      <p:sp>
        <p:nvSpPr>
          <p:cNvPr id="9" name="Slide Number Placeholder 8"/>
          <p:cNvSpPr>
            <a:spLocks noGrp="1"/>
          </p:cNvSpPr>
          <p:nvPr>
            <p:ph type="sldNum" sz="quarter" idx="12"/>
          </p:nvPr>
        </p:nvSpPr>
        <p:spPr/>
        <p:txBody>
          <a:bodyPr/>
          <a:lstStyle>
            <a:lvl1pPr>
              <a:defRPr/>
            </a:lvl1pPr>
            <a:extLst/>
          </a:lstStyle>
          <a:p>
            <a:pPr>
              <a:defRPr/>
            </a:pPr>
            <a:fld id="{5F18D9E7-DF8F-41FD-8049-849050771EC0}"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34C77248-00C8-4501-B31C-91E8353D286E}" type="datetime1">
              <a:rPr lang="en-US"/>
              <a:pPr>
                <a:defRPr/>
              </a:pPr>
              <a:t>5/17/2017</a:t>
            </a:fld>
            <a:endParaRPr lang="en-US" dirty="0"/>
          </a:p>
        </p:txBody>
      </p:sp>
      <p:sp>
        <p:nvSpPr>
          <p:cNvPr id="4" name="Footer Placeholder 3"/>
          <p:cNvSpPr>
            <a:spLocks noGrp="1"/>
          </p:cNvSpPr>
          <p:nvPr>
            <p:ph type="ftr" sz="quarter" idx="11"/>
          </p:nvPr>
        </p:nvSpPr>
        <p:spPr/>
        <p:txBody>
          <a:bodyPr/>
          <a:lstStyle>
            <a:lvl1pPr>
              <a:defRPr/>
            </a:lvl1pPr>
          </a:lstStyle>
          <a:p>
            <a:r>
              <a:rPr lang="en-US"/>
              <a:t>X9 Confidential</a:t>
            </a:r>
          </a:p>
        </p:txBody>
      </p:sp>
      <p:sp>
        <p:nvSpPr>
          <p:cNvPr id="5" name="Slide Number Placeholder 4"/>
          <p:cNvSpPr>
            <a:spLocks noGrp="1"/>
          </p:cNvSpPr>
          <p:nvPr>
            <p:ph type="sldNum" sz="quarter" idx="12"/>
          </p:nvPr>
        </p:nvSpPr>
        <p:spPr/>
        <p:txBody>
          <a:bodyPr/>
          <a:lstStyle>
            <a:lvl1pPr>
              <a:defRPr/>
            </a:lvl1pPr>
            <a:extLst/>
          </a:lstStyle>
          <a:p>
            <a:pPr>
              <a:defRPr/>
            </a:pPr>
            <a:fld id="{CF83323B-18F6-4E31-B457-8D8E71866880}"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4FB12F9-FE9D-43E5-9B49-0F3CD0C4DB02}" type="datetime1">
              <a:rPr lang="en-US"/>
              <a:pPr>
                <a:defRPr/>
              </a:pPr>
              <a:t>5/17/2017</a:t>
            </a:fld>
            <a:endParaRPr lang="en-US" dirty="0"/>
          </a:p>
        </p:txBody>
      </p:sp>
      <p:sp>
        <p:nvSpPr>
          <p:cNvPr id="3" name="Footer Placeholder 21"/>
          <p:cNvSpPr>
            <a:spLocks noGrp="1"/>
          </p:cNvSpPr>
          <p:nvPr>
            <p:ph type="ftr" sz="quarter" idx="11"/>
          </p:nvPr>
        </p:nvSpPr>
        <p:spPr/>
        <p:txBody>
          <a:bodyPr/>
          <a:lstStyle>
            <a:lvl1pPr>
              <a:defRPr/>
            </a:lvl1pPr>
          </a:lstStyle>
          <a:p>
            <a:r>
              <a:rPr lang="en-US"/>
              <a:t>X9 Confidential</a:t>
            </a:r>
          </a:p>
        </p:txBody>
      </p:sp>
      <p:sp>
        <p:nvSpPr>
          <p:cNvPr id="4" name="Slide Number Placeholder 17"/>
          <p:cNvSpPr>
            <a:spLocks noGrp="1"/>
          </p:cNvSpPr>
          <p:nvPr>
            <p:ph type="sldNum" sz="quarter" idx="12"/>
          </p:nvPr>
        </p:nvSpPr>
        <p:spPr/>
        <p:txBody>
          <a:bodyPr/>
          <a:lstStyle>
            <a:lvl1pPr>
              <a:defRPr/>
            </a:lvl1pPr>
          </a:lstStyle>
          <a:p>
            <a:pPr>
              <a:defRPr/>
            </a:pPr>
            <a:fld id="{5C36628A-BCB3-4291-B2A7-712B19601BE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90C71642-8B84-43F2-BAF9-EDC51BE5BFCE}" type="datetime1">
              <a:rPr lang="en-US"/>
              <a:pPr>
                <a:defRPr/>
              </a:pPr>
              <a:t>5/17/2017</a:t>
            </a:fld>
            <a:endParaRPr lang="en-US" dirty="0"/>
          </a:p>
        </p:txBody>
      </p:sp>
      <p:sp>
        <p:nvSpPr>
          <p:cNvPr id="6" name="Footer Placeholder 5"/>
          <p:cNvSpPr>
            <a:spLocks noGrp="1"/>
          </p:cNvSpPr>
          <p:nvPr>
            <p:ph type="ftr" sz="quarter" idx="11"/>
          </p:nvPr>
        </p:nvSpPr>
        <p:spPr/>
        <p:txBody>
          <a:bodyPr/>
          <a:lstStyle>
            <a:lvl1pPr>
              <a:defRPr/>
            </a:lvl1pPr>
          </a:lstStyle>
          <a:p>
            <a:r>
              <a:rPr lang="en-US"/>
              <a:t>X9 Confidential</a:t>
            </a:r>
          </a:p>
        </p:txBody>
      </p:sp>
      <p:sp>
        <p:nvSpPr>
          <p:cNvPr id="7" name="Slide Number Placeholder 6"/>
          <p:cNvSpPr>
            <a:spLocks noGrp="1"/>
          </p:cNvSpPr>
          <p:nvPr>
            <p:ph type="sldNum" sz="quarter" idx="12"/>
          </p:nvPr>
        </p:nvSpPr>
        <p:spPr/>
        <p:txBody>
          <a:bodyPr/>
          <a:lstStyle>
            <a:lvl1pPr>
              <a:defRPr/>
            </a:lvl1pPr>
            <a:extLst/>
          </a:lstStyle>
          <a:p>
            <a:pPr>
              <a:defRPr/>
            </a:pPr>
            <a:fld id="{72E276B1-1D24-4FE5-AA96-044ADD52DB4F}"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D3E76143-7688-42C6-A4D1-5A04955F5988}" type="datetime1">
              <a:rPr lang="en-US"/>
              <a:pPr>
                <a:defRPr/>
              </a:pPr>
              <a:t>5/17/2017</a:t>
            </a:fld>
            <a:endParaRPr lang="en-US" dirty="0"/>
          </a:p>
        </p:txBody>
      </p:sp>
      <p:sp>
        <p:nvSpPr>
          <p:cNvPr id="12" name="Footer Placeholder 5"/>
          <p:cNvSpPr>
            <a:spLocks noGrp="1"/>
          </p:cNvSpPr>
          <p:nvPr>
            <p:ph type="ftr" sz="quarter" idx="11"/>
          </p:nvPr>
        </p:nvSpPr>
        <p:spPr/>
        <p:txBody>
          <a:bodyPr/>
          <a:lstStyle>
            <a:lvl1pPr>
              <a:defRPr/>
            </a:lvl1pPr>
          </a:lstStyle>
          <a:p>
            <a:r>
              <a:rPr lang="en-US"/>
              <a:t>X9 Confidential</a:t>
            </a:r>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54CC88E5-AA82-42B8-9457-4370C0E082BA}"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12787DEA-918B-469B-8A4B-116FFD23BD04}" type="datetime1">
              <a:rPr lang="en-US"/>
              <a:pPr>
                <a:defRPr/>
              </a:pPr>
              <a:t>5/17/2017</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itchFamily="34" charset="0"/>
              </a:defRPr>
            </a:lvl1pPr>
          </a:lstStyle>
          <a:p>
            <a:r>
              <a:rPr lang="en-US"/>
              <a:t>X9 Confidential</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B211668A-505F-49BC-BAF7-3B2FB4FB7B9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1" r:id="rId1"/>
    <p:sldLayoutId id="2147483700" r:id="rId2"/>
    <p:sldLayoutId id="2147483702" r:id="rId3"/>
    <p:sldLayoutId id="2147483703" r:id="rId4"/>
    <p:sldLayoutId id="2147483704" r:id="rId5"/>
    <p:sldLayoutId id="2147483705" r:id="rId6"/>
    <p:sldLayoutId id="2147483699" r:id="rId7"/>
    <p:sldLayoutId id="2147483706" r:id="rId8"/>
    <p:sldLayoutId id="2147483707" r:id="rId9"/>
    <p:sldLayoutId id="2147483698" r:id="rId10"/>
    <p:sldLayoutId id="2147483697" r:id="rId11"/>
  </p:sldLayoutIdLst>
  <p:hf sldNum="0"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inal logo.jpg"/>
          <p:cNvPicPr>
            <a:picLocks noChangeAspect="1"/>
          </p:cNvPicPr>
          <p:nvPr/>
        </p:nvPicPr>
        <p:blipFill>
          <a:blip r:embed="rId3" cstate="print"/>
          <a:stretch>
            <a:fillRect/>
          </a:stretch>
        </p:blipFill>
        <p:spPr>
          <a:xfrm>
            <a:off x="1905000" y="990600"/>
            <a:ext cx="5029200" cy="2551388"/>
          </a:xfrm>
          <a:prstGeom prst="rect">
            <a:avLst/>
          </a:prstGeom>
        </p:spPr>
      </p:pic>
      <p:sp>
        <p:nvSpPr>
          <p:cNvPr id="2051" name="Rectangle 3"/>
          <p:cNvSpPr>
            <a:spLocks noGrp="1" noChangeArrowheads="1"/>
          </p:cNvSpPr>
          <p:nvPr>
            <p:ph type="subTitle" idx="1"/>
          </p:nvPr>
        </p:nvSpPr>
        <p:spPr/>
        <p:txBody>
          <a:bodyPr/>
          <a:lstStyle/>
          <a:p>
            <a:pPr eaLnBrk="1" hangingPunct="1">
              <a:defRPr/>
            </a:pPr>
            <a:r>
              <a:rPr lang="en-US" sz="2800" dirty="0" smtClean="0"/>
              <a:t>An Introduction to</a:t>
            </a:r>
            <a:br>
              <a:rPr lang="en-US" sz="2800" dirty="0" smtClean="0"/>
            </a:br>
            <a:r>
              <a:rPr lang="en-US" sz="2800" dirty="0" smtClean="0"/>
              <a:t>Financial Industry Global Standards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en-US" sz="2800" smtClean="0"/>
              <a:t>The X9 Organization</a:t>
            </a:r>
          </a:p>
        </p:txBody>
      </p:sp>
      <p:sp>
        <p:nvSpPr>
          <p:cNvPr id="21507" name="Rectangle 3"/>
          <p:cNvSpPr>
            <a:spLocks noGrp="1" noChangeArrowheads="1"/>
          </p:cNvSpPr>
          <p:nvPr>
            <p:ph type="body" idx="1"/>
          </p:nvPr>
        </p:nvSpPr>
        <p:spPr/>
        <p:txBody>
          <a:bodyPr/>
          <a:lstStyle/>
          <a:p>
            <a:pPr eaLnBrk="1" hangingPunct="1">
              <a:lnSpc>
                <a:spcPct val="90000"/>
              </a:lnSpc>
              <a:defRPr/>
            </a:pPr>
            <a:r>
              <a:rPr lang="en-US" sz="2400" dirty="0" smtClean="0"/>
              <a:t>X9 is organized through committees and membership levels.</a:t>
            </a:r>
          </a:p>
          <a:p>
            <a:pPr eaLnBrk="1" hangingPunct="1">
              <a:lnSpc>
                <a:spcPct val="90000"/>
              </a:lnSpc>
              <a:defRPr/>
            </a:pPr>
            <a:r>
              <a:rPr lang="en-US" sz="2400" dirty="0" smtClean="0"/>
              <a:t>X9’s Board/consensus body acts as oversight and management  group, determines the acceptance of a draft standard to be recommended to ANSI for acceptance as an American National Standard.</a:t>
            </a:r>
          </a:p>
          <a:p>
            <a:pPr eaLnBrk="1" hangingPunct="1">
              <a:lnSpc>
                <a:spcPct val="90000"/>
              </a:lnSpc>
              <a:defRPr/>
            </a:pPr>
            <a:r>
              <a:rPr lang="en-US" sz="2400" dirty="0" smtClean="0"/>
              <a:t>The consensus body also is the US vote to ISO </a:t>
            </a:r>
            <a:r>
              <a:rPr lang="en-US" sz="2400" dirty="0" smtClean="0"/>
              <a:t>TC68.</a:t>
            </a:r>
            <a:endParaRPr lang="en-US" sz="2400" dirty="0" smtClean="0"/>
          </a:p>
          <a:p>
            <a:pPr eaLnBrk="1" hangingPunct="1">
              <a:lnSpc>
                <a:spcPct val="90000"/>
              </a:lnSpc>
              <a:defRPr/>
            </a:pPr>
            <a:endParaRPr lang="en-US"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p:txBody>
          <a:bodyPr/>
          <a:lstStyle/>
          <a:p>
            <a:pPr eaLnBrk="1" hangingPunct="1">
              <a:defRPr/>
            </a:pPr>
            <a:r>
              <a:rPr lang="en-US" sz="2000" dirty="0" smtClean="0"/>
              <a:t>The Board of Directors </a:t>
            </a:r>
            <a:r>
              <a:rPr lang="en-US" sz="2000" dirty="0" smtClean="0"/>
              <a:t>acts as the consensus body voting on acceptance/rejection of X9 standards.</a:t>
            </a:r>
          </a:p>
          <a:p>
            <a:pPr eaLnBrk="1" hangingPunct="1">
              <a:defRPr/>
            </a:pPr>
            <a:r>
              <a:rPr lang="en-US" sz="2000" dirty="0" smtClean="0"/>
              <a:t>Within the Board there are five management committees including:</a:t>
            </a:r>
          </a:p>
        </p:txBody>
      </p:sp>
      <p:sp>
        <p:nvSpPr>
          <p:cNvPr id="31746" name="Rectangle 2"/>
          <p:cNvSpPr>
            <a:spLocks noGrp="1" noChangeArrowheads="1"/>
          </p:cNvSpPr>
          <p:nvPr>
            <p:ph type="title"/>
          </p:nvPr>
        </p:nvSpPr>
        <p:spPr/>
        <p:txBody>
          <a:bodyPr/>
          <a:lstStyle/>
          <a:p>
            <a:pPr eaLnBrk="1" hangingPunct="1">
              <a:defRPr/>
            </a:pPr>
            <a:r>
              <a:rPr lang="en-US" smtClean="0"/>
              <a:t>Board Organization</a:t>
            </a:r>
          </a:p>
        </p:txBody>
      </p:sp>
      <p:sp>
        <p:nvSpPr>
          <p:cNvPr id="12292" name="Rectangle 13"/>
          <p:cNvSpPr>
            <a:spLocks noChangeArrowheads="1"/>
          </p:cNvSpPr>
          <p:nvPr/>
        </p:nvSpPr>
        <p:spPr bwMode="auto">
          <a:xfrm>
            <a:off x="379413" y="4267200"/>
            <a:ext cx="3659187" cy="533400"/>
          </a:xfrm>
          <a:prstGeom prst="rect">
            <a:avLst/>
          </a:prstGeom>
          <a:solidFill>
            <a:schemeClr val="bg1"/>
          </a:solidFill>
          <a:ln w="6350">
            <a:solidFill>
              <a:srgbClr val="3366FF"/>
            </a:solidFill>
            <a:miter lim="800000"/>
            <a:headEnd/>
            <a:tailEnd/>
          </a:ln>
        </p:spPr>
        <p:txBody>
          <a:bodyPr wrap="none" lIns="0" tIns="0" rIns="0" bIns="0" anchor="ctr"/>
          <a:lstStyle/>
          <a:p>
            <a:pPr algn="ctr"/>
            <a:r>
              <a:rPr lang="en-US" b="1"/>
              <a:t>Executive Committee</a:t>
            </a:r>
          </a:p>
        </p:txBody>
      </p:sp>
      <p:sp>
        <p:nvSpPr>
          <p:cNvPr id="12293" name="Rectangle 15"/>
          <p:cNvSpPr>
            <a:spLocks noChangeArrowheads="1"/>
          </p:cNvSpPr>
          <p:nvPr/>
        </p:nvSpPr>
        <p:spPr bwMode="auto">
          <a:xfrm>
            <a:off x="4267200" y="4267200"/>
            <a:ext cx="3429000" cy="609600"/>
          </a:xfrm>
          <a:prstGeom prst="rect">
            <a:avLst/>
          </a:prstGeom>
          <a:solidFill>
            <a:schemeClr val="bg1"/>
          </a:solidFill>
          <a:ln w="6350">
            <a:solidFill>
              <a:srgbClr val="3366FF"/>
            </a:solidFill>
            <a:miter lim="800000"/>
            <a:headEnd/>
            <a:tailEnd/>
          </a:ln>
        </p:spPr>
        <p:txBody>
          <a:bodyPr wrap="none" anchor="ctr"/>
          <a:lstStyle/>
          <a:p>
            <a:pPr algn="ctr"/>
            <a:r>
              <a:rPr lang="en-US" b="1"/>
              <a:t>Finance Committee</a:t>
            </a:r>
          </a:p>
        </p:txBody>
      </p:sp>
      <p:sp>
        <p:nvSpPr>
          <p:cNvPr id="12294" name="Rectangle 16"/>
          <p:cNvSpPr>
            <a:spLocks noChangeArrowheads="1"/>
          </p:cNvSpPr>
          <p:nvPr/>
        </p:nvSpPr>
        <p:spPr bwMode="auto">
          <a:xfrm>
            <a:off x="4800600" y="5105400"/>
            <a:ext cx="2395538" cy="533400"/>
          </a:xfrm>
          <a:prstGeom prst="rect">
            <a:avLst/>
          </a:prstGeom>
          <a:solidFill>
            <a:schemeClr val="bg1"/>
          </a:solidFill>
          <a:ln w="6350">
            <a:solidFill>
              <a:srgbClr val="3366FF"/>
            </a:solidFill>
            <a:miter lim="800000"/>
            <a:headEnd/>
            <a:tailEnd/>
          </a:ln>
        </p:spPr>
        <p:txBody>
          <a:bodyPr wrap="none" anchor="ctr"/>
          <a:lstStyle/>
          <a:p>
            <a:pPr algn="ctr">
              <a:lnSpc>
                <a:spcPct val="90000"/>
              </a:lnSpc>
            </a:pPr>
            <a:r>
              <a:rPr lang="en-US" b="1"/>
              <a:t>Marketing and</a:t>
            </a:r>
            <a:br>
              <a:rPr lang="en-US" b="1"/>
            </a:br>
            <a:r>
              <a:rPr lang="en-US" b="1"/>
              <a:t>Membership</a:t>
            </a:r>
          </a:p>
        </p:txBody>
      </p:sp>
      <p:sp>
        <p:nvSpPr>
          <p:cNvPr id="12295" name="Rectangle 17"/>
          <p:cNvSpPr>
            <a:spLocks noChangeArrowheads="1"/>
          </p:cNvSpPr>
          <p:nvPr/>
        </p:nvSpPr>
        <p:spPr bwMode="auto">
          <a:xfrm>
            <a:off x="1828800" y="5105400"/>
            <a:ext cx="2547938" cy="533400"/>
          </a:xfrm>
          <a:prstGeom prst="rect">
            <a:avLst/>
          </a:prstGeom>
          <a:solidFill>
            <a:schemeClr val="bg1"/>
          </a:solidFill>
          <a:ln w="6350">
            <a:solidFill>
              <a:srgbClr val="3366FF"/>
            </a:solidFill>
            <a:miter lim="800000"/>
            <a:headEnd/>
            <a:tailEnd/>
          </a:ln>
        </p:spPr>
        <p:txBody>
          <a:bodyPr wrap="none" anchor="ctr"/>
          <a:lstStyle/>
          <a:p>
            <a:pPr algn="ctr">
              <a:lnSpc>
                <a:spcPct val="90000"/>
              </a:lnSpc>
            </a:pPr>
            <a:r>
              <a:rPr lang="en-US" b="1" dirty="0"/>
              <a:t>Policy and</a:t>
            </a:r>
            <a:br>
              <a:rPr lang="en-US" b="1" dirty="0"/>
            </a:br>
            <a:r>
              <a:rPr lang="en-US" b="1" dirty="0" smtClean="0"/>
              <a:t>Procedures Committee</a:t>
            </a:r>
            <a:endParaRPr lang="en-US"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762000"/>
            <a:ext cx="8229600" cy="609600"/>
          </a:xfrm>
        </p:spPr>
        <p:txBody>
          <a:bodyPr>
            <a:normAutofit fontScale="90000"/>
          </a:bodyPr>
          <a:lstStyle/>
          <a:p>
            <a:pPr algn="ctr" eaLnBrk="1" hangingPunct="1">
              <a:defRPr/>
            </a:pPr>
            <a:r>
              <a:rPr lang="en-US" sz="2800" dirty="0" smtClean="0"/>
              <a:t>Board of Directors </a:t>
            </a:r>
            <a:r>
              <a:rPr lang="en-US" sz="2000" dirty="0" smtClean="0"/>
              <a:t>(consensus body)  </a:t>
            </a:r>
            <a:br>
              <a:rPr lang="en-US" sz="2000" dirty="0" smtClean="0"/>
            </a:br>
            <a:r>
              <a:rPr lang="en-US" sz="2000" dirty="0" smtClean="0"/>
              <a:t>SUBCOMMITTEES</a:t>
            </a:r>
          </a:p>
        </p:txBody>
      </p:sp>
      <p:sp>
        <p:nvSpPr>
          <p:cNvPr id="13315" name="Rectangle 5"/>
          <p:cNvSpPr>
            <a:spLocks noChangeArrowheads="1"/>
          </p:cNvSpPr>
          <p:nvPr/>
        </p:nvSpPr>
        <p:spPr bwMode="auto">
          <a:xfrm>
            <a:off x="533400" y="3048000"/>
            <a:ext cx="2057400" cy="457200"/>
          </a:xfrm>
          <a:prstGeom prst="rect">
            <a:avLst/>
          </a:prstGeom>
          <a:solidFill>
            <a:schemeClr val="bg1"/>
          </a:solidFill>
          <a:ln w="6350">
            <a:solidFill>
              <a:schemeClr val="accent1"/>
            </a:solidFill>
            <a:miter lim="800000"/>
            <a:headEnd/>
            <a:tailEnd/>
          </a:ln>
        </p:spPr>
        <p:txBody>
          <a:bodyPr wrap="none" lIns="0" tIns="0" rIns="0" bIns="0" anchor="ctr"/>
          <a:lstStyle/>
          <a:p>
            <a:pPr algn="ctr"/>
            <a:r>
              <a:rPr lang="en-US" dirty="0" smtClean="0"/>
              <a:t>Retail Payments </a:t>
            </a:r>
            <a:endParaRPr lang="en-US" dirty="0"/>
          </a:p>
        </p:txBody>
      </p:sp>
      <p:pic>
        <p:nvPicPr>
          <p:cNvPr id="13316" name="Picture 13" descr="credit_card"/>
          <p:cNvPicPr>
            <a:picLocks noChangeAspect="1" noChangeArrowheads="1"/>
          </p:cNvPicPr>
          <p:nvPr/>
        </p:nvPicPr>
        <p:blipFill>
          <a:blip r:embed="rId3" cstate="print"/>
          <a:srcRect/>
          <a:stretch>
            <a:fillRect/>
          </a:stretch>
        </p:blipFill>
        <p:spPr bwMode="auto">
          <a:xfrm>
            <a:off x="6705600" y="2057400"/>
            <a:ext cx="1905000" cy="952500"/>
          </a:xfrm>
          <a:prstGeom prst="rect">
            <a:avLst/>
          </a:prstGeom>
          <a:noFill/>
          <a:ln w="9525">
            <a:noFill/>
            <a:miter lim="800000"/>
            <a:headEnd/>
            <a:tailEnd/>
          </a:ln>
        </p:spPr>
      </p:pic>
      <p:pic>
        <p:nvPicPr>
          <p:cNvPr id="13317" name="Picture 14" descr="data_security"/>
          <p:cNvPicPr>
            <a:picLocks noChangeAspect="1" noChangeArrowheads="1"/>
          </p:cNvPicPr>
          <p:nvPr/>
        </p:nvPicPr>
        <p:blipFill>
          <a:blip r:embed="rId4" cstate="print"/>
          <a:srcRect/>
          <a:stretch>
            <a:fillRect/>
          </a:stretch>
        </p:blipFill>
        <p:spPr bwMode="auto">
          <a:xfrm>
            <a:off x="5410200" y="3857417"/>
            <a:ext cx="1752600" cy="952500"/>
          </a:xfrm>
          <a:prstGeom prst="rect">
            <a:avLst/>
          </a:prstGeom>
          <a:noFill/>
          <a:ln w="9525">
            <a:noFill/>
            <a:miter lim="800000"/>
            <a:headEnd/>
            <a:tailEnd/>
          </a:ln>
        </p:spPr>
      </p:pic>
      <p:pic>
        <p:nvPicPr>
          <p:cNvPr id="13318" name="Picture 15" descr="payments_final"/>
          <p:cNvPicPr>
            <a:picLocks noChangeAspect="1" noChangeArrowheads="1"/>
          </p:cNvPicPr>
          <p:nvPr/>
        </p:nvPicPr>
        <p:blipFill>
          <a:blip r:embed="rId5" cstate="print"/>
          <a:srcRect/>
          <a:stretch>
            <a:fillRect/>
          </a:stretch>
        </p:blipFill>
        <p:spPr bwMode="auto">
          <a:xfrm>
            <a:off x="609600" y="2057400"/>
            <a:ext cx="1905000" cy="952500"/>
          </a:xfrm>
          <a:prstGeom prst="rect">
            <a:avLst/>
          </a:prstGeom>
          <a:noFill/>
          <a:ln w="9525">
            <a:noFill/>
            <a:miter lim="800000"/>
            <a:headEnd/>
            <a:tailEnd/>
          </a:ln>
        </p:spPr>
      </p:pic>
      <p:pic>
        <p:nvPicPr>
          <p:cNvPr id="13319" name="Picture 16" descr="securities_final"/>
          <p:cNvPicPr>
            <a:picLocks noChangeAspect="1" noChangeArrowheads="1"/>
          </p:cNvPicPr>
          <p:nvPr/>
        </p:nvPicPr>
        <p:blipFill>
          <a:blip r:embed="rId6" cstate="print"/>
          <a:srcRect/>
          <a:stretch>
            <a:fillRect/>
          </a:stretch>
        </p:blipFill>
        <p:spPr bwMode="auto">
          <a:xfrm>
            <a:off x="1981200" y="3810000"/>
            <a:ext cx="2057400" cy="952500"/>
          </a:xfrm>
          <a:prstGeom prst="rect">
            <a:avLst/>
          </a:prstGeom>
          <a:noFill/>
          <a:ln w="9525">
            <a:noFill/>
            <a:miter lim="800000"/>
            <a:headEnd/>
            <a:tailEnd/>
          </a:ln>
        </p:spPr>
      </p:pic>
      <p:sp>
        <p:nvSpPr>
          <p:cNvPr id="13320" name="Rectangle 17"/>
          <p:cNvSpPr>
            <a:spLocks noChangeArrowheads="1"/>
          </p:cNvSpPr>
          <p:nvPr/>
        </p:nvSpPr>
        <p:spPr bwMode="auto">
          <a:xfrm>
            <a:off x="6629400" y="3048000"/>
            <a:ext cx="2057400" cy="304800"/>
          </a:xfrm>
          <a:prstGeom prst="rect">
            <a:avLst/>
          </a:prstGeom>
          <a:solidFill>
            <a:schemeClr val="bg1"/>
          </a:solidFill>
          <a:ln w="6350">
            <a:solidFill>
              <a:schemeClr val="accent1"/>
            </a:solidFill>
            <a:miter lim="800000"/>
            <a:headEnd/>
            <a:tailEnd/>
          </a:ln>
        </p:spPr>
        <p:txBody>
          <a:bodyPr wrap="none" lIns="0" tIns="0" rIns="0" bIns="0" anchor="ctr"/>
          <a:lstStyle/>
          <a:p>
            <a:pPr algn="ctr"/>
            <a:r>
              <a:rPr lang="en-US" dirty="0" smtClean="0"/>
              <a:t>Corporate Banking</a:t>
            </a:r>
            <a:endParaRPr lang="en-US" dirty="0"/>
          </a:p>
        </p:txBody>
      </p:sp>
      <p:sp>
        <p:nvSpPr>
          <p:cNvPr id="13321" name="Rectangle 19"/>
          <p:cNvSpPr>
            <a:spLocks noChangeArrowheads="1"/>
          </p:cNvSpPr>
          <p:nvPr/>
        </p:nvSpPr>
        <p:spPr bwMode="auto">
          <a:xfrm>
            <a:off x="2057400" y="4800600"/>
            <a:ext cx="1905000" cy="381000"/>
          </a:xfrm>
          <a:prstGeom prst="rect">
            <a:avLst/>
          </a:prstGeom>
          <a:solidFill>
            <a:schemeClr val="bg1"/>
          </a:solidFill>
          <a:ln w="6350">
            <a:solidFill>
              <a:schemeClr val="accent1"/>
            </a:solidFill>
            <a:miter lim="800000"/>
            <a:headEnd/>
            <a:tailEnd/>
          </a:ln>
        </p:spPr>
        <p:txBody>
          <a:bodyPr wrap="none" lIns="0" tIns="0" rIns="0" bIns="0" anchor="ctr"/>
          <a:lstStyle/>
          <a:p>
            <a:pPr algn="ctr"/>
            <a:r>
              <a:rPr lang="en-US"/>
              <a:t>Securities</a:t>
            </a:r>
          </a:p>
        </p:txBody>
      </p:sp>
      <p:sp>
        <p:nvSpPr>
          <p:cNvPr id="13322" name="Rectangle 20"/>
          <p:cNvSpPr>
            <a:spLocks noChangeArrowheads="1"/>
          </p:cNvSpPr>
          <p:nvPr/>
        </p:nvSpPr>
        <p:spPr bwMode="auto">
          <a:xfrm>
            <a:off x="5410200" y="4848017"/>
            <a:ext cx="1905000" cy="304800"/>
          </a:xfrm>
          <a:prstGeom prst="rect">
            <a:avLst/>
          </a:prstGeom>
          <a:solidFill>
            <a:schemeClr val="bg1"/>
          </a:solidFill>
          <a:ln w="6350">
            <a:solidFill>
              <a:schemeClr val="accent1"/>
            </a:solidFill>
            <a:miter lim="800000"/>
            <a:headEnd/>
            <a:tailEnd/>
          </a:ln>
        </p:spPr>
        <p:txBody>
          <a:bodyPr wrap="none" lIns="0" tIns="0" rIns="0" bIns="0" anchor="ctr"/>
          <a:lstStyle/>
          <a:p>
            <a:pPr algn="ctr"/>
            <a:r>
              <a:rPr lang="en-US"/>
              <a:t>Data Security</a:t>
            </a:r>
          </a:p>
        </p:txBody>
      </p:sp>
      <p:pic>
        <p:nvPicPr>
          <p:cNvPr id="15" name="Picture 14" descr="writing a check.jpg"/>
          <p:cNvPicPr>
            <a:picLocks noChangeAspect="1"/>
          </p:cNvPicPr>
          <p:nvPr/>
        </p:nvPicPr>
        <p:blipFill>
          <a:blip r:embed="rId7" cstate="print"/>
          <a:stretch>
            <a:fillRect/>
          </a:stretch>
        </p:blipFill>
        <p:spPr>
          <a:xfrm>
            <a:off x="3657600" y="2057400"/>
            <a:ext cx="2074857" cy="950976"/>
          </a:xfrm>
          <a:prstGeom prst="rect">
            <a:avLst/>
          </a:prstGeom>
        </p:spPr>
      </p:pic>
      <p:sp>
        <p:nvSpPr>
          <p:cNvPr id="16" name="Rectangle 5"/>
          <p:cNvSpPr>
            <a:spLocks noChangeArrowheads="1"/>
          </p:cNvSpPr>
          <p:nvPr/>
        </p:nvSpPr>
        <p:spPr bwMode="auto">
          <a:xfrm>
            <a:off x="3429000" y="3124200"/>
            <a:ext cx="2743200" cy="457200"/>
          </a:xfrm>
          <a:prstGeom prst="rect">
            <a:avLst/>
          </a:prstGeom>
          <a:solidFill>
            <a:schemeClr val="bg1"/>
          </a:solidFill>
          <a:ln w="6350">
            <a:solidFill>
              <a:schemeClr val="accent1"/>
            </a:solidFill>
            <a:miter lim="800000"/>
            <a:headEnd/>
            <a:tailEnd/>
          </a:ln>
        </p:spPr>
        <p:txBody>
          <a:bodyPr wrap="none" lIns="0" tIns="0" rIns="0" bIns="0" anchor="ctr"/>
          <a:lstStyle/>
          <a:p>
            <a:pPr algn="ctr"/>
            <a:r>
              <a:rPr lang="en-US" dirty="0" smtClean="0"/>
              <a:t>Checks and </a:t>
            </a:r>
          </a:p>
          <a:p>
            <a:pPr algn="ctr"/>
            <a:r>
              <a:rPr lang="en-US" dirty="0" smtClean="0"/>
              <a:t>Back-Office Operations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z="2800" smtClean="0"/>
              <a:t>X9 Subcommittee Structure</a:t>
            </a:r>
          </a:p>
        </p:txBody>
      </p:sp>
      <p:sp>
        <p:nvSpPr>
          <p:cNvPr id="24579" name="Rectangle 3"/>
          <p:cNvSpPr>
            <a:spLocks noGrp="1" noChangeArrowheads="1"/>
          </p:cNvSpPr>
          <p:nvPr>
            <p:ph type="body" idx="1"/>
          </p:nvPr>
        </p:nvSpPr>
        <p:spPr/>
        <p:txBody>
          <a:bodyPr/>
          <a:lstStyle/>
          <a:p>
            <a:pPr eaLnBrk="1" hangingPunct="1">
              <a:defRPr/>
            </a:pPr>
            <a:r>
              <a:rPr lang="en-US" sz="2400" dirty="0" smtClean="0"/>
              <a:t>Currently, the X9 organization consists of </a:t>
            </a:r>
            <a:r>
              <a:rPr lang="en-US" sz="2400" dirty="0" smtClean="0"/>
              <a:t>five subcommittees</a:t>
            </a:r>
            <a:r>
              <a:rPr lang="en-US" sz="2400" dirty="0" smtClean="0"/>
              <a:t>.</a:t>
            </a:r>
          </a:p>
          <a:p>
            <a:pPr eaLnBrk="1" hangingPunct="1">
              <a:defRPr/>
            </a:pPr>
            <a:r>
              <a:rPr lang="en-US" sz="2400" dirty="0" smtClean="0"/>
              <a:t>Each subcommittee has domain over subject areas</a:t>
            </a:r>
            <a:r>
              <a:rPr lang="en-US" sz="2400" dirty="0" smtClean="0"/>
              <a:t>— retail payments, checks and back-office operations, corporate banking, </a:t>
            </a:r>
            <a:r>
              <a:rPr lang="en-US" sz="2400" dirty="0" smtClean="0"/>
              <a:t>securities, and </a:t>
            </a:r>
            <a:r>
              <a:rPr lang="en-US" sz="2400" dirty="0" smtClean="0"/>
              <a:t>data and information security—important </a:t>
            </a:r>
            <a:r>
              <a:rPr lang="en-US" sz="2400" dirty="0" smtClean="0"/>
              <a:t>to </a:t>
            </a:r>
            <a:r>
              <a:rPr lang="en-US" sz="2400" dirty="0" smtClean="0"/>
              <a:t>the industry</a:t>
            </a:r>
            <a:r>
              <a:rPr lang="en-US" sz="2400" dirty="0" smtClean="0"/>
              <a:t>.</a:t>
            </a:r>
          </a:p>
          <a:p>
            <a:pPr eaLnBrk="1" hangingPunct="1">
              <a:defRPr/>
            </a:pPr>
            <a:r>
              <a:rPr lang="en-US" sz="2400" dirty="0" smtClean="0"/>
              <a:t>Working groups are a subset of each subcommittee  </a:t>
            </a:r>
            <a:r>
              <a:rPr lang="en-US" sz="2400" dirty="0" smtClean="0"/>
              <a:t>that are </a:t>
            </a:r>
            <a:r>
              <a:rPr lang="en-US" sz="2400" dirty="0" smtClean="0"/>
              <a:t>organized when needed to develop standards for approval by the balanced consensus body.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z="2800" smtClean="0"/>
              <a:t>Working Groups</a:t>
            </a:r>
          </a:p>
        </p:txBody>
      </p:sp>
      <p:sp>
        <p:nvSpPr>
          <p:cNvPr id="26627" name="Rectangle 3"/>
          <p:cNvSpPr>
            <a:spLocks noGrp="1" noChangeArrowheads="1"/>
          </p:cNvSpPr>
          <p:nvPr>
            <p:ph type="body" idx="1"/>
          </p:nvPr>
        </p:nvSpPr>
        <p:spPr>
          <a:xfrm>
            <a:off x="457200" y="1676400"/>
            <a:ext cx="8229600" cy="3505200"/>
          </a:xfrm>
        </p:spPr>
        <p:txBody>
          <a:bodyPr/>
          <a:lstStyle/>
          <a:p>
            <a:pPr eaLnBrk="1" hangingPunct="1">
              <a:defRPr/>
            </a:pPr>
            <a:r>
              <a:rPr lang="en-US" sz="2400" dirty="0" smtClean="0"/>
              <a:t>Working Groups are established by the Board or Subcommittee to deal with specific technical areas.</a:t>
            </a:r>
          </a:p>
          <a:p>
            <a:pPr eaLnBrk="1" hangingPunct="1">
              <a:defRPr/>
            </a:pPr>
            <a:r>
              <a:rPr lang="en-US" sz="2400" dirty="0" smtClean="0"/>
              <a:t>Working Groups contain the expertise to develop standards answers to issues facing the industry. </a:t>
            </a:r>
          </a:p>
          <a:p>
            <a:pPr eaLnBrk="1" hangingPunct="1">
              <a:defRPr/>
            </a:pPr>
            <a:r>
              <a:rPr lang="en-US" sz="2400" dirty="0" smtClean="0"/>
              <a:t>They may reorganize, become active to meet new industry challenges or upon completion of a body of work become </a:t>
            </a:r>
            <a:r>
              <a:rPr lang="en-US" sz="2400" dirty="0" smtClean="0"/>
              <a:t>inactive.</a:t>
            </a:r>
            <a:endParaRPr lang="en-US" sz="2400" dirty="0" smtClean="0"/>
          </a:p>
          <a:p>
            <a:pPr eaLnBrk="1" hangingPunct="1">
              <a:defRPr/>
            </a:pPr>
            <a:r>
              <a:rPr lang="en-US" sz="2400" dirty="0" smtClean="0"/>
              <a:t>Working groups are not permanent </a:t>
            </a:r>
            <a:r>
              <a:rPr lang="en-US" sz="2400" dirty="0" smtClean="0"/>
              <a:t>committees.</a:t>
            </a:r>
            <a:endParaRPr lang="en-US" sz="2400" dirty="0" smtClean="0"/>
          </a:p>
          <a:p>
            <a:pPr eaLnBrk="1" hangingPunct="1">
              <a:lnSpc>
                <a:spcPct val="80000"/>
              </a:lnSpc>
              <a:defRPr/>
            </a:pPr>
            <a:endParaRPr lang="en-US" sz="24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defRPr/>
            </a:pPr>
            <a:r>
              <a:rPr lang="en-US" smtClean="0"/>
              <a:t>Who is ISO?</a:t>
            </a:r>
          </a:p>
        </p:txBody>
      </p:sp>
      <p:sp>
        <p:nvSpPr>
          <p:cNvPr id="70659" name="Rectangle 3"/>
          <p:cNvSpPr>
            <a:spLocks noGrp="1" noChangeArrowheads="1"/>
          </p:cNvSpPr>
          <p:nvPr>
            <p:ph type="body" idx="1"/>
          </p:nvPr>
        </p:nvSpPr>
        <p:spPr/>
        <p:txBody>
          <a:bodyPr/>
          <a:lstStyle/>
          <a:p>
            <a:pPr eaLnBrk="1" hangingPunct="1">
              <a:lnSpc>
                <a:spcPct val="90000"/>
              </a:lnSpc>
              <a:defRPr/>
            </a:pPr>
            <a:r>
              <a:rPr lang="en-US" sz="2400" dirty="0" smtClean="0"/>
              <a:t>ISO is a network of the national standards institutes of </a:t>
            </a:r>
            <a:r>
              <a:rPr lang="en-US" sz="2400" dirty="0" smtClean="0"/>
              <a:t>over 100 </a:t>
            </a:r>
            <a:r>
              <a:rPr lang="en-US" sz="2400" dirty="0" smtClean="0"/>
              <a:t>countries, on the basis of one member per country, with a Central Secretariat in Geneva, Switzerland, that coordinates the system. See </a:t>
            </a:r>
            <a:r>
              <a:rPr lang="en-US" sz="2400" dirty="0" smtClean="0"/>
              <a:t>www.iso.org</a:t>
            </a:r>
            <a:endParaRPr lang="en-US" sz="2400" dirty="0" smtClean="0">
              <a:solidFill>
                <a:schemeClr val="hlink"/>
              </a:solidFill>
            </a:endParaRPr>
          </a:p>
          <a:p>
            <a:pPr eaLnBrk="1" hangingPunct="1">
              <a:lnSpc>
                <a:spcPct val="90000"/>
              </a:lnSpc>
              <a:defRPr/>
            </a:pPr>
            <a:r>
              <a:rPr lang="en-US" sz="2400" dirty="0" smtClean="0"/>
              <a:t>ISO is a non-governmental organization: its members are not, as is the case in the United Nations system, delegations of national governments.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fontScale="90000"/>
          </a:bodyPr>
          <a:lstStyle/>
          <a:p>
            <a:pPr eaLnBrk="1" hangingPunct="1">
              <a:defRPr/>
            </a:pPr>
            <a:r>
              <a:rPr lang="en-US" smtClean="0"/>
              <a:t>What is TC68 to ISO (ISO TC68)?</a:t>
            </a:r>
          </a:p>
        </p:txBody>
      </p:sp>
      <p:sp>
        <p:nvSpPr>
          <p:cNvPr id="71683" name="Rectangle 3"/>
          <p:cNvSpPr>
            <a:spLocks noGrp="1" noChangeArrowheads="1"/>
          </p:cNvSpPr>
          <p:nvPr>
            <p:ph type="body" idx="1"/>
          </p:nvPr>
        </p:nvSpPr>
        <p:spPr/>
        <p:txBody>
          <a:bodyPr/>
          <a:lstStyle/>
          <a:p>
            <a:pPr eaLnBrk="1" hangingPunct="1">
              <a:defRPr/>
            </a:pPr>
            <a:r>
              <a:rPr lang="en-US" sz="2400" dirty="0" smtClean="0"/>
              <a:t>TC68 is one of 230 – ISO technical committees – the only dedicated to financial </a:t>
            </a:r>
            <a:r>
              <a:rPr lang="en-US" sz="2400" dirty="0" smtClean="0"/>
              <a:t>standards.</a:t>
            </a:r>
            <a:endParaRPr lang="en-US" sz="2400" dirty="0" smtClean="0"/>
          </a:p>
          <a:p>
            <a:pPr eaLnBrk="1" hangingPunct="1">
              <a:defRPr/>
            </a:pPr>
            <a:r>
              <a:rPr lang="en-US" sz="2400" dirty="0" smtClean="0"/>
              <a:t>TC68 has produced more than 70 universally implemented financial standards – ISO has produced more than 25,000 international </a:t>
            </a:r>
            <a:r>
              <a:rPr lang="en-US" sz="2400" dirty="0" smtClean="0"/>
              <a:t>standards.</a:t>
            </a:r>
            <a:endParaRPr lang="en-US" sz="2400" dirty="0" smtClean="0"/>
          </a:p>
          <a:p>
            <a:pPr eaLnBrk="1" hangingPunct="1">
              <a:defRPr/>
            </a:pPr>
            <a:endParaRPr lang="en-US" sz="2400" dirty="0" smtClean="0"/>
          </a:p>
          <a:p>
            <a:pPr eaLnBrk="1" hangingPunct="1">
              <a:defRPr/>
            </a:pP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sz="2800" b="1" dirty="0" smtClean="0"/>
              <a:t>Why is X9 involved in ISO and how can you participate?  </a:t>
            </a:r>
            <a:r>
              <a:rPr lang="en-US" b="1" dirty="0" smtClean="0"/>
              <a:t/>
            </a:r>
            <a:br>
              <a:rPr lang="en-US" b="1" dirty="0" smtClean="0"/>
            </a:br>
            <a:endParaRPr lang="en-US" dirty="0"/>
          </a:p>
        </p:txBody>
      </p:sp>
      <p:sp>
        <p:nvSpPr>
          <p:cNvPr id="3" name="Content Placeholder 2"/>
          <p:cNvSpPr>
            <a:spLocks noGrp="1"/>
          </p:cNvSpPr>
          <p:nvPr>
            <p:ph idx="1"/>
          </p:nvPr>
        </p:nvSpPr>
        <p:spPr>
          <a:xfrm>
            <a:off x="533400" y="1066800"/>
            <a:ext cx="8229600" cy="4800600"/>
          </a:xfrm>
        </p:spPr>
        <p:txBody>
          <a:bodyPr/>
          <a:lstStyle/>
          <a:p>
            <a:pPr>
              <a:buFont typeface="Arial" pitchFamily="34" charset="0"/>
              <a:buChar char="•"/>
              <a:defRPr/>
            </a:pPr>
            <a:r>
              <a:rPr lang="en-US" sz="2400" kern="1200" dirty="0" smtClean="0">
                <a:latin typeface="Arial" charset="0"/>
              </a:rPr>
              <a:t>Make </a:t>
            </a:r>
            <a:r>
              <a:rPr lang="en-US" sz="2400" kern="1200" dirty="0" smtClean="0">
                <a:latin typeface="Arial" charset="0"/>
              </a:rPr>
              <a:t>an informed choice in which standardization projects your company should participate;</a:t>
            </a:r>
          </a:p>
          <a:p>
            <a:pPr>
              <a:buFont typeface="Arial" pitchFamily="34" charset="0"/>
              <a:buChar char="•"/>
              <a:defRPr/>
            </a:pPr>
            <a:r>
              <a:rPr lang="en-US" sz="2400" kern="1200" dirty="0" smtClean="0">
                <a:latin typeface="Arial" charset="0"/>
              </a:rPr>
              <a:t>Take advantage of the opportunity to influence </a:t>
            </a:r>
            <a:r>
              <a:rPr lang="en-US" sz="2400" kern="1200" dirty="0" smtClean="0">
                <a:latin typeface="Arial" charset="0"/>
              </a:rPr>
              <a:t>international standards development in such a way that the resulting standards are fit for your company to achieve its business targets;</a:t>
            </a:r>
          </a:p>
          <a:p>
            <a:pPr>
              <a:buFont typeface="Arial" pitchFamily="34" charset="0"/>
              <a:buChar char="•"/>
              <a:defRPr/>
            </a:pPr>
            <a:r>
              <a:rPr lang="en-US" sz="2400" kern="1200" dirty="0" smtClean="0">
                <a:latin typeface="Arial" charset="0"/>
              </a:rPr>
              <a:t>Define difficulties in relating your participation directly to the business goals of your company;</a:t>
            </a:r>
          </a:p>
          <a:p>
            <a:pPr>
              <a:buFont typeface="Arial" pitchFamily="34" charset="0"/>
              <a:buChar char="•"/>
              <a:defRPr/>
            </a:pPr>
            <a:r>
              <a:rPr lang="en-US" sz="2400" kern="1200" dirty="0" smtClean="0">
                <a:latin typeface="Arial" charset="0"/>
              </a:rPr>
              <a:t>Prioritize standardization activity your company should participate in;</a:t>
            </a:r>
          </a:p>
          <a:p>
            <a:pPr>
              <a:buFont typeface="Arial" pitchFamily="34" charset="0"/>
              <a:buChar char="•"/>
              <a:defRPr/>
            </a:pPr>
            <a:r>
              <a:rPr lang="en-US" sz="2400" dirty="0" smtClean="0">
                <a:latin typeface="Arial" charset="0"/>
              </a:rPr>
              <a:t>Create a</a:t>
            </a:r>
            <a:r>
              <a:rPr lang="en-US" sz="2400" kern="1200" dirty="0" smtClean="0">
                <a:latin typeface="Arial" charset="0"/>
              </a:rPr>
              <a:t>lternative </a:t>
            </a:r>
            <a:r>
              <a:rPr lang="en-US" sz="2400" kern="1200" dirty="0" smtClean="0">
                <a:latin typeface="Arial" charset="0"/>
              </a:rPr>
              <a:t>approaches to standards development in case of common interests or conflicting interests;</a:t>
            </a:r>
          </a:p>
          <a:p>
            <a:pPr>
              <a:defRPr/>
            </a:pPr>
            <a:endParaRPr lang="en-US" sz="1800" kern="1200" dirty="0" smtClean="0">
              <a:latin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z="2800" smtClean="0"/>
              <a:t>About ISO TC68</a:t>
            </a:r>
          </a:p>
        </p:txBody>
      </p:sp>
      <p:sp>
        <p:nvSpPr>
          <p:cNvPr id="33795" name="Rectangle 3"/>
          <p:cNvSpPr>
            <a:spLocks noGrp="1" noChangeArrowheads="1"/>
          </p:cNvSpPr>
          <p:nvPr>
            <p:ph type="body" idx="1"/>
          </p:nvPr>
        </p:nvSpPr>
        <p:spPr/>
        <p:txBody>
          <a:bodyPr/>
          <a:lstStyle/>
          <a:p>
            <a:pPr eaLnBrk="1" hangingPunct="1">
              <a:lnSpc>
                <a:spcPct val="80000"/>
              </a:lnSpc>
              <a:defRPr/>
            </a:pPr>
            <a:r>
              <a:rPr lang="en-US" sz="2400" dirty="0" smtClean="0"/>
              <a:t>TC68 is ISO’s designated standards development group for the Financial Services industry.</a:t>
            </a:r>
          </a:p>
          <a:p>
            <a:pPr eaLnBrk="1" hangingPunct="1">
              <a:lnSpc>
                <a:spcPct val="80000"/>
              </a:lnSpc>
              <a:defRPr/>
            </a:pPr>
            <a:r>
              <a:rPr lang="en-US" sz="2400" dirty="0" smtClean="0"/>
              <a:t>X9 (under ANSI) holds secretariat of TC68 and SC2, X9 members are active participants in developing and forwarding global standards.</a:t>
            </a:r>
          </a:p>
          <a:p>
            <a:pPr eaLnBrk="1" hangingPunct="1">
              <a:lnSpc>
                <a:spcPct val="80000"/>
              </a:lnSpc>
              <a:defRPr/>
            </a:pPr>
            <a:r>
              <a:rPr lang="en-US" sz="2400" dirty="0" smtClean="0"/>
              <a:t>Presently, the technical subcommittees under </a:t>
            </a:r>
            <a:r>
              <a:rPr lang="en-US" sz="2400" dirty="0" smtClean="0"/>
              <a:t>TC68 are—Security </a:t>
            </a:r>
            <a:r>
              <a:rPr lang="en-US" sz="2400" dirty="0" smtClean="0"/>
              <a:t>Management, Securities and Related Instruments, and Core Banking.</a:t>
            </a:r>
          </a:p>
          <a:p>
            <a:pPr eaLnBrk="1" hangingPunct="1">
              <a:lnSpc>
                <a:spcPct val="80000"/>
              </a:lnSpc>
              <a:defRPr/>
            </a:pPr>
            <a:r>
              <a:rPr lang="en-US" sz="2400" dirty="0" smtClean="0"/>
              <a:t>Currently leading 20022 effort on financial messaging, including payments, securities, trade/finance, e-invoice and more.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304800" y="533400"/>
            <a:ext cx="8707437" cy="788987"/>
          </a:xfrm>
          <a:prstGeom prst="rect">
            <a:avLst/>
          </a:prstGeom>
          <a:solidFill>
            <a:schemeClr val="bg2"/>
          </a:solidFill>
          <a:ln w="12700">
            <a:solidFill>
              <a:schemeClr val="bg2"/>
            </a:solidFill>
            <a:miter lim="800000"/>
            <a:headEnd/>
            <a:tailEnd/>
          </a:ln>
        </p:spPr>
        <p:txBody>
          <a:bodyPr wrap="none" anchor="ctr"/>
          <a:lstStyle/>
          <a:p>
            <a:pPr algn="ctr"/>
            <a:r>
              <a:rPr lang="en-GB" sz="2400" b="1" dirty="0">
                <a:solidFill>
                  <a:schemeClr val="folHlink"/>
                </a:solidFill>
                <a:latin typeface="Arial" charset="0"/>
              </a:rPr>
              <a:t>ISO Technical Committee TC68</a:t>
            </a:r>
          </a:p>
          <a:p>
            <a:pPr algn="ctr"/>
            <a:r>
              <a:rPr lang="en-GB" sz="2400" dirty="0">
                <a:solidFill>
                  <a:schemeClr val="folHlink"/>
                </a:solidFill>
                <a:latin typeface="Arial" charset="0"/>
              </a:rPr>
              <a:t>Financial Services</a:t>
            </a:r>
          </a:p>
        </p:txBody>
      </p:sp>
      <p:sp>
        <p:nvSpPr>
          <p:cNvPr id="20483" name="Oval 4"/>
          <p:cNvSpPr>
            <a:spLocks noChangeArrowheads="1"/>
          </p:cNvSpPr>
          <p:nvPr/>
        </p:nvSpPr>
        <p:spPr bwMode="auto">
          <a:xfrm>
            <a:off x="5073650" y="2133600"/>
            <a:ext cx="1993900" cy="838200"/>
          </a:xfrm>
          <a:prstGeom prst="ellipse">
            <a:avLst/>
          </a:prstGeom>
          <a:solidFill>
            <a:schemeClr val="bg2"/>
          </a:solidFill>
          <a:ln w="28575">
            <a:solidFill>
              <a:srgbClr val="FFCC00"/>
            </a:solidFill>
            <a:round/>
            <a:headEnd/>
            <a:tailEnd/>
          </a:ln>
        </p:spPr>
        <p:txBody>
          <a:bodyPr wrap="none" anchor="ctr"/>
          <a:lstStyle/>
          <a:p>
            <a:pPr algn="ctr"/>
            <a:r>
              <a:rPr lang="en-GB" b="1" dirty="0">
                <a:solidFill>
                  <a:schemeClr val="accent1"/>
                </a:solidFill>
                <a:latin typeface="Arial" charset="0"/>
              </a:rPr>
              <a:t>UNIFI</a:t>
            </a:r>
          </a:p>
          <a:p>
            <a:pPr algn="ctr"/>
            <a:r>
              <a:rPr lang="en-GB" b="1" dirty="0">
                <a:solidFill>
                  <a:schemeClr val="accent1"/>
                </a:solidFill>
                <a:latin typeface="Arial" charset="0"/>
              </a:rPr>
              <a:t>RMG</a:t>
            </a:r>
          </a:p>
        </p:txBody>
      </p:sp>
      <p:sp>
        <p:nvSpPr>
          <p:cNvPr id="20484" name="Oval 5"/>
          <p:cNvSpPr>
            <a:spLocks noChangeArrowheads="1"/>
          </p:cNvSpPr>
          <p:nvPr/>
        </p:nvSpPr>
        <p:spPr bwMode="auto">
          <a:xfrm>
            <a:off x="4254500" y="5243513"/>
            <a:ext cx="1395413" cy="700087"/>
          </a:xfrm>
          <a:prstGeom prst="ellipse">
            <a:avLst/>
          </a:prstGeom>
          <a:solidFill>
            <a:schemeClr val="bg2"/>
          </a:solidFill>
          <a:ln w="28575">
            <a:solidFill>
              <a:srgbClr val="FFCC00"/>
            </a:solidFill>
            <a:round/>
            <a:headEnd/>
            <a:tailEnd/>
          </a:ln>
        </p:spPr>
        <p:txBody>
          <a:bodyPr wrap="none" anchor="ctr"/>
          <a:lstStyle/>
          <a:p>
            <a:pPr algn="ctr"/>
            <a:r>
              <a:rPr lang="en-GB" b="1" dirty="0">
                <a:solidFill>
                  <a:schemeClr val="accent1"/>
                </a:solidFill>
                <a:latin typeface="Arial" charset="0"/>
              </a:rPr>
              <a:t>SEG</a:t>
            </a:r>
          </a:p>
          <a:p>
            <a:pPr algn="ctr"/>
            <a:r>
              <a:rPr lang="en-GB" b="1" dirty="0">
                <a:solidFill>
                  <a:schemeClr val="accent1"/>
                </a:solidFill>
                <a:latin typeface="Arial" charset="0"/>
              </a:rPr>
              <a:t>Payments</a:t>
            </a:r>
          </a:p>
        </p:txBody>
      </p:sp>
      <p:sp>
        <p:nvSpPr>
          <p:cNvPr id="20485" name="Oval 6"/>
          <p:cNvSpPr>
            <a:spLocks noChangeArrowheads="1"/>
          </p:cNvSpPr>
          <p:nvPr/>
        </p:nvSpPr>
        <p:spPr bwMode="auto">
          <a:xfrm>
            <a:off x="3810000" y="4343400"/>
            <a:ext cx="1584325" cy="669925"/>
          </a:xfrm>
          <a:prstGeom prst="ellipse">
            <a:avLst/>
          </a:prstGeom>
          <a:solidFill>
            <a:schemeClr val="bg2"/>
          </a:solidFill>
          <a:ln w="28575">
            <a:solidFill>
              <a:srgbClr val="FFCC00"/>
            </a:solidFill>
            <a:round/>
            <a:headEnd/>
            <a:tailEnd/>
          </a:ln>
        </p:spPr>
        <p:txBody>
          <a:bodyPr wrap="none" anchor="ctr"/>
          <a:lstStyle/>
          <a:p>
            <a:pPr algn="ctr"/>
            <a:r>
              <a:rPr lang="en-GB" b="1" dirty="0">
                <a:solidFill>
                  <a:schemeClr val="accent1"/>
                </a:solidFill>
                <a:latin typeface="Arial" charset="0"/>
              </a:rPr>
              <a:t>SEG</a:t>
            </a:r>
          </a:p>
          <a:p>
            <a:pPr algn="ctr"/>
            <a:r>
              <a:rPr lang="en-GB" b="1" dirty="0">
                <a:solidFill>
                  <a:schemeClr val="accent1"/>
                </a:solidFill>
                <a:latin typeface="Arial" charset="0"/>
              </a:rPr>
              <a:t>Securities</a:t>
            </a:r>
          </a:p>
        </p:txBody>
      </p:sp>
      <p:sp>
        <p:nvSpPr>
          <p:cNvPr id="20486" name="Oval 7"/>
          <p:cNvSpPr>
            <a:spLocks noChangeArrowheads="1"/>
          </p:cNvSpPr>
          <p:nvPr/>
        </p:nvSpPr>
        <p:spPr bwMode="auto">
          <a:xfrm>
            <a:off x="6978650" y="3698875"/>
            <a:ext cx="1003300" cy="673100"/>
          </a:xfrm>
          <a:prstGeom prst="ellipse">
            <a:avLst/>
          </a:prstGeom>
          <a:solidFill>
            <a:schemeClr val="bg2"/>
          </a:solidFill>
          <a:ln w="28575">
            <a:solidFill>
              <a:srgbClr val="FFCC00"/>
            </a:solidFill>
            <a:round/>
            <a:headEnd/>
            <a:tailEnd/>
          </a:ln>
        </p:spPr>
        <p:txBody>
          <a:bodyPr wrap="none" anchor="ctr"/>
          <a:lstStyle/>
          <a:p>
            <a:pPr algn="ctr"/>
            <a:r>
              <a:rPr lang="en-GB" b="1" dirty="0">
                <a:solidFill>
                  <a:schemeClr val="accent1"/>
                </a:solidFill>
                <a:latin typeface="Arial" charset="0"/>
              </a:rPr>
              <a:t>RA</a:t>
            </a:r>
          </a:p>
        </p:txBody>
      </p:sp>
      <p:sp>
        <p:nvSpPr>
          <p:cNvPr id="20487" name="Oval 8"/>
          <p:cNvSpPr>
            <a:spLocks noChangeArrowheads="1"/>
          </p:cNvSpPr>
          <p:nvPr/>
        </p:nvSpPr>
        <p:spPr bwMode="auto">
          <a:xfrm>
            <a:off x="5778500" y="5394325"/>
            <a:ext cx="1460500" cy="673100"/>
          </a:xfrm>
          <a:prstGeom prst="ellipse">
            <a:avLst/>
          </a:prstGeom>
          <a:solidFill>
            <a:schemeClr val="bg2"/>
          </a:solidFill>
          <a:ln w="28575">
            <a:solidFill>
              <a:srgbClr val="FFCC00"/>
            </a:solidFill>
            <a:round/>
            <a:headEnd/>
            <a:tailEnd/>
          </a:ln>
        </p:spPr>
        <p:txBody>
          <a:bodyPr wrap="none" anchor="ctr"/>
          <a:lstStyle/>
          <a:p>
            <a:pPr algn="ctr"/>
            <a:r>
              <a:rPr lang="en-GB" b="1" dirty="0">
                <a:solidFill>
                  <a:schemeClr val="accent1"/>
                </a:solidFill>
                <a:latin typeface="Arial" charset="0"/>
              </a:rPr>
              <a:t>SEG</a:t>
            </a:r>
          </a:p>
          <a:p>
            <a:pPr algn="ctr"/>
            <a:r>
              <a:rPr lang="en-GB" b="1" dirty="0">
                <a:solidFill>
                  <a:schemeClr val="accent1"/>
                </a:solidFill>
                <a:latin typeface="Arial" charset="0"/>
              </a:rPr>
              <a:t>FX</a:t>
            </a:r>
          </a:p>
        </p:txBody>
      </p:sp>
      <p:sp>
        <p:nvSpPr>
          <p:cNvPr id="20488" name="Line 10"/>
          <p:cNvSpPr>
            <a:spLocks noChangeShapeType="1"/>
          </p:cNvSpPr>
          <p:nvPr/>
        </p:nvSpPr>
        <p:spPr bwMode="auto">
          <a:xfrm flipH="1">
            <a:off x="5257800" y="3124200"/>
            <a:ext cx="762000" cy="2120900"/>
          </a:xfrm>
          <a:prstGeom prst="line">
            <a:avLst/>
          </a:prstGeom>
          <a:noFill/>
          <a:ln w="28575">
            <a:solidFill>
              <a:srgbClr val="FFCC00"/>
            </a:solidFill>
            <a:round/>
            <a:headEnd/>
            <a:tailEnd type="triangle" w="med" len="med"/>
          </a:ln>
        </p:spPr>
        <p:txBody>
          <a:bodyPr anchor="ctr"/>
          <a:lstStyle/>
          <a:p>
            <a:endParaRPr lang="en-US"/>
          </a:p>
        </p:txBody>
      </p:sp>
      <p:sp>
        <p:nvSpPr>
          <p:cNvPr id="20489" name="Line 11"/>
          <p:cNvSpPr>
            <a:spLocks noChangeShapeType="1"/>
          </p:cNvSpPr>
          <p:nvPr/>
        </p:nvSpPr>
        <p:spPr bwMode="auto">
          <a:xfrm flipH="1">
            <a:off x="5029200" y="3048000"/>
            <a:ext cx="990600" cy="1320800"/>
          </a:xfrm>
          <a:prstGeom prst="line">
            <a:avLst/>
          </a:prstGeom>
          <a:noFill/>
          <a:ln w="28575">
            <a:solidFill>
              <a:srgbClr val="FFCC00"/>
            </a:solidFill>
            <a:round/>
            <a:headEnd/>
            <a:tailEnd type="triangle" w="med" len="med"/>
          </a:ln>
        </p:spPr>
        <p:txBody>
          <a:bodyPr anchor="ctr"/>
          <a:lstStyle/>
          <a:p>
            <a:endParaRPr lang="en-US"/>
          </a:p>
        </p:txBody>
      </p:sp>
      <p:sp>
        <p:nvSpPr>
          <p:cNvPr id="20490" name="Line 12"/>
          <p:cNvSpPr>
            <a:spLocks noChangeShapeType="1"/>
          </p:cNvSpPr>
          <p:nvPr/>
        </p:nvSpPr>
        <p:spPr bwMode="auto">
          <a:xfrm>
            <a:off x="6172200" y="2895600"/>
            <a:ext cx="990600" cy="990600"/>
          </a:xfrm>
          <a:prstGeom prst="line">
            <a:avLst/>
          </a:prstGeom>
          <a:noFill/>
          <a:ln w="28575">
            <a:solidFill>
              <a:srgbClr val="FFCC00"/>
            </a:solidFill>
            <a:round/>
            <a:headEnd/>
            <a:tailEnd type="triangle" w="med" len="med"/>
          </a:ln>
        </p:spPr>
        <p:txBody>
          <a:bodyPr anchor="ctr"/>
          <a:lstStyle/>
          <a:p>
            <a:endParaRPr lang="en-US"/>
          </a:p>
        </p:txBody>
      </p:sp>
      <p:sp>
        <p:nvSpPr>
          <p:cNvPr id="20491" name="Rectangle 14"/>
          <p:cNvSpPr>
            <a:spLocks noChangeArrowheads="1"/>
          </p:cNvSpPr>
          <p:nvPr/>
        </p:nvSpPr>
        <p:spPr bwMode="auto">
          <a:xfrm>
            <a:off x="420688" y="3849688"/>
            <a:ext cx="3348037" cy="2027237"/>
          </a:xfrm>
          <a:prstGeom prst="rect">
            <a:avLst/>
          </a:prstGeom>
          <a:solidFill>
            <a:schemeClr val="bg2"/>
          </a:solidFill>
          <a:ln w="12700">
            <a:solidFill>
              <a:schemeClr val="bg2"/>
            </a:solidFill>
            <a:miter lim="800000"/>
            <a:headEnd/>
            <a:tailEnd/>
          </a:ln>
        </p:spPr>
        <p:txBody>
          <a:bodyPr anchor="ctr">
            <a:spAutoFit/>
          </a:bodyPr>
          <a:lstStyle/>
          <a:p>
            <a:r>
              <a:rPr lang="en-GB" b="1" dirty="0">
                <a:solidFill>
                  <a:schemeClr val="accent1"/>
                </a:solidFill>
                <a:latin typeface="Arial" charset="0"/>
              </a:rPr>
              <a:t>RMG members nominated by P-member countries and  A-liaison organisations</a:t>
            </a:r>
          </a:p>
          <a:p>
            <a:endParaRPr lang="en-GB" b="1" dirty="0">
              <a:solidFill>
                <a:schemeClr val="accent1"/>
              </a:solidFill>
              <a:latin typeface="Arial" charset="0"/>
            </a:endParaRPr>
          </a:p>
          <a:p>
            <a:r>
              <a:rPr lang="en-GB" b="1" dirty="0">
                <a:solidFill>
                  <a:schemeClr val="accent1"/>
                </a:solidFill>
                <a:latin typeface="Arial" charset="0"/>
              </a:rPr>
              <a:t>SEG members nominated by all member countries and liaison organisations</a:t>
            </a:r>
          </a:p>
        </p:txBody>
      </p:sp>
      <p:sp>
        <p:nvSpPr>
          <p:cNvPr id="20492" name="Rectangle 15"/>
          <p:cNvSpPr>
            <a:spLocks noChangeArrowheads="1"/>
          </p:cNvSpPr>
          <p:nvPr/>
        </p:nvSpPr>
        <p:spPr bwMode="auto">
          <a:xfrm>
            <a:off x="2574925" y="2200275"/>
            <a:ext cx="1087438" cy="854075"/>
          </a:xfrm>
          <a:prstGeom prst="rect">
            <a:avLst/>
          </a:prstGeom>
          <a:solidFill>
            <a:schemeClr val="bg2"/>
          </a:solidFill>
          <a:ln w="12700">
            <a:solidFill>
              <a:schemeClr val="bg2"/>
            </a:solidFill>
            <a:miter lim="800000"/>
            <a:headEnd/>
            <a:tailEnd/>
          </a:ln>
        </p:spPr>
        <p:txBody>
          <a:bodyPr wrap="none" anchor="ctr"/>
          <a:lstStyle/>
          <a:p>
            <a:pPr algn="ctr"/>
            <a:r>
              <a:rPr lang="en-GB" sz="2400">
                <a:latin typeface="Arial" charset="0"/>
              </a:rPr>
              <a:t>SC7</a:t>
            </a:r>
          </a:p>
          <a:p>
            <a:pPr algn="ctr"/>
            <a:r>
              <a:rPr lang="en-GB">
                <a:latin typeface="Arial" charset="0"/>
              </a:rPr>
              <a:t>Banking</a:t>
            </a:r>
          </a:p>
        </p:txBody>
      </p:sp>
      <p:sp>
        <p:nvSpPr>
          <p:cNvPr id="20493" name="Rectangle 16"/>
          <p:cNvSpPr>
            <a:spLocks noChangeArrowheads="1"/>
          </p:cNvSpPr>
          <p:nvPr/>
        </p:nvSpPr>
        <p:spPr bwMode="auto">
          <a:xfrm>
            <a:off x="1419225" y="2200275"/>
            <a:ext cx="1087438" cy="854075"/>
          </a:xfrm>
          <a:prstGeom prst="rect">
            <a:avLst/>
          </a:prstGeom>
          <a:solidFill>
            <a:schemeClr val="bg2"/>
          </a:solidFill>
          <a:ln w="12700">
            <a:solidFill>
              <a:schemeClr val="bg2"/>
            </a:solidFill>
            <a:miter lim="800000"/>
            <a:headEnd/>
            <a:tailEnd/>
          </a:ln>
        </p:spPr>
        <p:txBody>
          <a:bodyPr wrap="none" anchor="ctr"/>
          <a:lstStyle/>
          <a:p>
            <a:pPr algn="ctr"/>
            <a:r>
              <a:rPr lang="en-GB" sz="2400">
                <a:latin typeface="Arial" charset="0"/>
              </a:rPr>
              <a:t>SC4</a:t>
            </a:r>
          </a:p>
          <a:p>
            <a:pPr algn="ctr"/>
            <a:r>
              <a:rPr lang="en-GB" sz="2000">
                <a:latin typeface="Arial" charset="0"/>
              </a:rPr>
              <a:t>Securities</a:t>
            </a:r>
          </a:p>
        </p:txBody>
      </p:sp>
      <p:sp>
        <p:nvSpPr>
          <p:cNvPr id="20494" name="Rectangle 17"/>
          <p:cNvSpPr>
            <a:spLocks noChangeArrowheads="1"/>
          </p:cNvSpPr>
          <p:nvPr/>
        </p:nvSpPr>
        <p:spPr bwMode="auto">
          <a:xfrm>
            <a:off x="261938" y="2200275"/>
            <a:ext cx="1087437" cy="854075"/>
          </a:xfrm>
          <a:prstGeom prst="rect">
            <a:avLst/>
          </a:prstGeom>
          <a:solidFill>
            <a:schemeClr val="bg2"/>
          </a:solidFill>
          <a:ln w="12700">
            <a:solidFill>
              <a:schemeClr val="bg2"/>
            </a:solidFill>
            <a:miter lim="800000"/>
            <a:headEnd/>
            <a:tailEnd/>
          </a:ln>
        </p:spPr>
        <p:txBody>
          <a:bodyPr wrap="none" anchor="ctr"/>
          <a:lstStyle/>
          <a:p>
            <a:pPr algn="ctr"/>
            <a:r>
              <a:rPr lang="en-GB" sz="2400">
                <a:latin typeface="Arial" charset="0"/>
              </a:rPr>
              <a:t>SC2</a:t>
            </a:r>
          </a:p>
          <a:p>
            <a:pPr algn="ctr"/>
            <a:r>
              <a:rPr lang="en-GB" sz="2000">
                <a:latin typeface="Arial" charset="0"/>
              </a:rPr>
              <a:t>Security</a:t>
            </a:r>
          </a:p>
        </p:txBody>
      </p:sp>
      <p:sp>
        <p:nvSpPr>
          <p:cNvPr id="20495" name="Oval 19"/>
          <p:cNvSpPr>
            <a:spLocks noChangeArrowheads="1"/>
          </p:cNvSpPr>
          <p:nvPr/>
        </p:nvSpPr>
        <p:spPr bwMode="auto">
          <a:xfrm>
            <a:off x="7153275" y="2682875"/>
            <a:ext cx="1766888" cy="808038"/>
          </a:xfrm>
          <a:prstGeom prst="ellipse">
            <a:avLst/>
          </a:prstGeom>
          <a:solidFill>
            <a:schemeClr val="bg2"/>
          </a:solidFill>
          <a:ln w="28575">
            <a:solidFill>
              <a:srgbClr val="FFCC00"/>
            </a:solidFill>
            <a:round/>
            <a:headEnd/>
            <a:tailEnd/>
          </a:ln>
        </p:spPr>
        <p:txBody>
          <a:bodyPr wrap="none" anchor="ctr"/>
          <a:lstStyle/>
          <a:p>
            <a:pPr algn="ctr"/>
            <a:r>
              <a:rPr lang="en-GB" b="1" dirty="0">
                <a:solidFill>
                  <a:schemeClr val="accent1"/>
                </a:solidFill>
                <a:latin typeface="Arial" charset="0"/>
              </a:rPr>
              <a:t>WG4</a:t>
            </a:r>
          </a:p>
          <a:p>
            <a:pPr algn="ctr"/>
            <a:r>
              <a:rPr lang="en-GB" b="1" dirty="0">
                <a:solidFill>
                  <a:schemeClr val="accent1"/>
                </a:solidFill>
                <a:latin typeface="Arial" charset="0"/>
              </a:rPr>
              <a:t>UNIFI Review</a:t>
            </a:r>
          </a:p>
        </p:txBody>
      </p:sp>
      <p:sp>
        <p:nvSpPr>
          <p:cNvPr id="20496" name="Oval 22"/>
          <p:cNvSpPr>
            <a:spLocks noChangeArrowheads="1"/>
          </p:cNvSpPr>
          <p:nvPr/>
        </p:nvSpPr>
        <p:spPr bwMode="auto">
          <a:xfrm>
            <a:off x="6432550" y="4600575"/>
            <a:ext cx="1993900" cy="768350"/>
          </a:xfrm>
          <a:prstGeom prst="ellipse">
            <a:avLst/>
          </a:prstGeom>
          <a:solidFill>
            <a:schemeClr val="bg2"/>
          </a:solidFill>
          <a:ln w="28575">
            <a:solidFill>
              <a:srgbClr val="FFCC00"/>
            </a:solidFill>
            <a:round/>
            <a:headEnd/>
            <a:tailEnd/>
          </a:ln>
        </p:spPr>
        <p:txBody>
          <a:bodyPr wrap="none" anchor="ctr"/>
          <a:lstStyle/>
          <a:p>
            <a:pPr algn="ctr"/>
            <a:r>
              <a:rPr lang="en-GB" b="1" dirty="0">
                <a:solidFill>
                  <a:schemeClr val="accent1"/>
                </a:solidFill>
                <a:latin typeface="Arial" charset="0"/>
              </a:rPr>
              <a:t>SEG</a:t>
            </a:r>
          </a:p>
          <a:p>
            <a:pPr algn="ctr"/>
            <a:r>
              <a:rPr lang="en-GB" b="1" dirty="0">
                <a:solidFill>
                  <a:schemeClr val="accent1"/>
                </a:solidFill>
                <a:latin typeface="Arial" charset="0"/>
              </a:rPr>
              <a:t>Trade Services</a:t>
            </a:r>
          </a:p>
        </p:txBody>
      </p:sp>
      <p:sp>
        <p:nvSpPr>
          <p:cNvPr id="20497" name="Line 23"/>
          <p:cNvSpPr>
            <a:spLocks noChangeShapeType="1"/>
          </p:cNvSpPr>
          <p:nvPr/>
        </p:nvSpPr>
        <p:spPr bwMode="auto">
          <a:xfrm>
            <a:off x="6096000" y="2971800"/>
            <a:ext cx="330200" cy="1857375"/>
          </a:xfrm>
          <a:prstGeom prst="line">
            <a:avLst/>
          </a:prstGeom>
          <a:noFill/>
          <a:ln w="28575">
            <a:solidFill>
              <a:srgbClr val="FFCC00"/>
            </a:solidFill>
            <a:round/>
            <a:headEnd/>
            <a:tailEnd type="triangle" w="med" len="med"/>
          </a:ln>
        </p:spPr>
        <p:txBody>
          <a:bodyPr anchor="ctr"/>
          <a:lstStyle/>
          <a:p>
            <a:endParaRPr lang="en-US"/>
          </a:p>
        </p:txBody>
      </p:sp>
      <p:sp>
        <p:nvSpPr>
          <p:cNvPr id="20498" name="Line 11"/>
          <p:cNvSpPr>
            <a:spLocks noChangeShapeType="1"/>
          </p:cNvSpPr>
          <p:nvPr/>
        </p:nvSpPr>
        <p:spPr bwMode="auto">
          <a:xfrm flipH="1">
            <a:off x="4953000" y="2971800"/>
            <a:ext cx="990600" cy="762000"/>
          </a:xfrm>
          <a:prstGeom prst="line">
            <a:avLst/>
          </a:prstGeom>
          <a:noFill/>
          <a:ln w="28575">
            <a:solidFill>
              <a:srgbClr val="FFCC00"/>
            </a:solidFill>
            <a:round/>
            <a:headEnd/>
            <a:tailEnd type="triangle" w="med" len="med"/>
          </a:ln>
        </p:spPr>
        <p:txBody>
          <a:bodyPr anchor="ctr"/>
          <a:lstStyle/>
          <a:p>
            <a:endParaRPr lang="en-US"/>
          </a:p>
        </p:txBody>
      </p:sp>
      <p:sp>
        <p:nvSpPr>
          <p:cNvPr id="20499" name="Line 11"/>
          <p:cNvSpPr>
            <a:spLocks noChangeShapeType="1"/>
          </p:cNvSpPr>
          <p:nvPr/>
        </p:nvSpPr>
        <p:spPr bwMode="auto">
          <a:xfrm>
            <a:off x="6019800" y="2895600"/>
            <a:ext cx="152400" cy="2438400"/>
          </a:xfrm>
          <a:prstGeom prst="line">
            <a:avLst/>
          </a:prstGeom>
          <a:noFill/>
          <a:ln w="28575">
            <a:solidFill>
              <a:srgbClr val="FFCC00"/>
            </a:solidFill>
            <a:round/>
            <a:headEnd/>
            <a:tailEnd type="triangle" w="med" len="med"/>
          </a:ln>
        </p:spPr>
        <p:txBody>
          <a:bodyPr anchor="ctr"/>
          <a:lstStyle/>
          <a:p>
            <a:endParaRPr lang="en-US"/>
          </a:p>
        </p:txBody>
      </p:sp>
      <p:sp>
        <p:nvSpPr>
          <p:cNvPr id="20500" name="Oval 28"/>
          <p:cNvSpPr>
            <a:spLocks noChangeArrowheads="1"/>
          </p:cNvSpPr>
          <p:nvPr/>
        </p:nvSpPr>
        <p:spPr bwMode="auto">
          <a:xfrm>
            <a:off x="3886200" y="3352800"/>
            <a:ext cx="1219200" cy="914400"/>
          </a:xfrm>
          <a:prstGeom prst="ellipse">
            <a:avLst/>
          </a:prstGeom>
          <a:solidFill>
            <a:schemeClr val="accent1"/>
          </a:solidFill>
          <a:ln w="9525" algn="ctr">
            <a:solidFill>
              <a:schemeClr val="tx1"/>
            </a:solidFill>
            <a:round/>
            <a:headEnd/>
            <a:tailEnd/>
          </a:ln>
        </p:spPr>
        <p:txBody>
          <a:bodyPr/>
          <a:lstStyle/>
          <a:p>
            <a:r>
              <a:rPr lang="en-US"/>
              <a:t>CARD</a:t>
            </a:r>
          </a:p>
          <a:p>
            <a:r>
              <a:rPr lang="en-US"/>
              <a:t>SEG</a:t>
            </a: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sz="2800" smtClean="0"/>
              <a:t>Agenda</a:t>
            </a:r>
          </a:p>
        </p:txBody>
      </p:sp>
      <p:sp>
        <p:nvSpPr>
          <p:cNvPr id="9219" name="Rectangle 3"/>
          <p:cNvSpPr>
            <a:spLocks noGrp="1" noChangeArrowheads="1"/>
          </p:cNvSpPr>
          <p:nvPr>
            <p:ph type="body" idx="1"/>
          </p:nvPr>
        </p:nvSpPr>
        <p:spPr/>
        <p:txBody>
          <a:bodyPr/>
          <a:lstStyle/>
          <a:p>
            <a:pPr eaLnBrk="1" hangingPunct="1">
              <a:defRPr/>
            </a:pPr>
            <a:r>
              <a:rPr lang="en-US" sz="2400" dirty="0" smtClean="0"/>
              <a:t>Standards and T</a:t>
            </a:r>
            <a:r>
              <a:rPr lang="en-US" sz="2400" dirty="0" smtClean="0"/>
              <a:t>ypes of </a:t>
            </a:r>
            <a:r>
              <a:rPr lang="en-US" sz="2400" dirty="0" smtClean="0"/>
              <a:t>S</a:t>
            </a:r>
            <a:r>
              <a:rPr lang="en-US" sz="2400" dirty="0" smtClean="0"/>
              <a:t>tandards</a:t>
            </a:r>
            <a:endParaRPr lang="en-US" sz="2400" dirty="0" smtClean="0"/>
          </a:p>
          <a:p>
            <a:pPr eaLnBrk="1" hangingPunct="1">
              <a:defRPr/>
            </a:pPr>
            <a:r>
              <a:rPr lang="en-US" sz="2400" dirty="0" smtClean="0"/>
              <a:t>X9—The Organization</a:t>
            </a:r>
            <a:endParaRPr lang="en-US" sz="2400" dirty="0" smtClean="0"/>
          </a:p>
          <a:p>
            <a:pPr eaLnBrk="1" hangingPunct="1">
              <a:defRPr/>
            </a:pPr>
            <a:r>
              <a:rPr lang="en-US" sz="2400" dirty="0" smtClean="0"/>
              <a:t>ANSI’s </a:t>
            </a:r>
            <a:r>
              <a:rPr lang="en-US" sz="2400" dirty="0" smtClean="0"/>
              <a:t>Role</a:t>
            </a:r>
            <a:endParaRPr lang="en-US" sz="2400" dirty="0" smtClean="0"/>
          </a:p>
          <a:p>
            <a:pPr eaLnBrk="1" hangingPunct="1">
              <a:defRPr/>
            </a:pPr>
            <a:r>
              <a:rPr lang="en-US" sz="2400" dirty="0" smtClean="0"/>
              <a:t>ISO’s </a:t>
            </a:r>
            <a:r>
              <a:rPr lang="en-US" sz="2400" dirty="0" smtClean="0"/>
              <a:t>Role</a:t>
            </a:r>
            <a:endParaRPr lang="en-US" sz="2400" dirty="0" smtClean="0"/>
          </a:p>
          <a:p>
            <a:pPr eaLnBrk="1" hangingPunct="1">
              <a:defRPr/>
            </a:pPr>
            <a:r>
              <a:rPr lang="en-US" sz="2400" dirty="0" smtClean="0"/>
              <a:t>International </a:t>
            </a:r>
            <a:r>
              <a:rPr lang="en-US" sz="2400" dirty="0" smtClean="0"/>
              <a:t>Connection and Management</a:t>
            </a:r>
            <a:endParaRPr lang="en-US" sz="2400" dirty="0" smtClean="0"/>
          </a:p>
          <a:p>
            <a:pPr eaLnBrk="1" hangingPunct="1">
              <a:defRPr/>
            </a:pPr>
            <a:r>
              <a:rPr lang="en-US" sz="2400" dirty="0" smtClean="0"/>
              <a:t>How should your organization get involved?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fontScale="90000"/>
          </a:bodyPr>
          <a:lstStyle/>
          <a:p>
            <a:pPr eaLnBrk="1" hangingPunct="1">
              <a:defRPr/>
            </a:pPr>
            <a:r>
              <a:rPr lang="en-US" sz="3200" smtClean="0"/>
              <a:t>ISO Technical Committee 68 </a:t>
            </a:r>
            <a:br>
              <a:rPr lang="en-US" sz="3200" smtClean="0"/>
            </a:br>
            <a:r>
              <a:rPr lang="en-US" sz="3200" smtClean="0"/>
              <a:t>Financial Services – reporting committees</a:t>
            </a:r>
          </a:p>
        </p:txBody>
      </p:sp>
      <p:sp>
        <p:nvSpPr>
          <p:cNvPr id="60421" name="Rectangle 5"/>
          <p:cNvSpPr>
            <a:spLocks noGrp="1" noChangeArrowheads="1"/>
          </p:cNvSpPr>
          <p:nvPr>
            <p:ph type="body" idx="1"/>
          </p:nvPr>
        </p:nvSpPr>
        <p:spPr/>
        <p:txBody>
          <a:bodyPr/>
          <a:lstStyle/>
          <a:p>
            <a:pPr eaLnBrk="1" hangingPunct="1">
              <a:defRPr/>
            </a:pPr>
            <a:r>
              <a:rPr lang="en-US" smtClean="0"/>
              <a:t>Subcommittee 2- Security</a:t>
            </a:r>
          </a:p>
          <a:p>
            <a:pPr eaLnBrk="1" hangingPunct="1">
              <a:defRPr/>
            </a:pPr>
            <a:r>
              <a:rPr lang="en-US" smtClean="0"/>
              <a:t>Subcommittee 4- Securities</a:t>
            </a:r>
          </a:p>
          <a:p>
            <a:pPr eaLnBrk="1" hangingPunct="1">
              <a:defRPr/>
            </a:pPr>
            <a:r>
              <a:rPr lang="en-US" smtClean="0"/>
              <a:t>Subcommittee 7- Core Banking</a:t>
            </a:r>
          </a:p>
          <a:p>
            <a:pPr eaLnBrk="1" hangingPunct="1">
              <a:defRPr/>
            </a:pPr>
            <a:r>
              <a:rPr lang="en-US" smtClean="0"/>
              <a:t>20022 RMG reports to TC68 as does </a:t>
            </a:r>
          </a:p>
          <a:p>
            <a:pPr eaLnBrk="1" hangingPunct="1">
              <a:defRPr/>
            </a:pPr>
            <a:r>
              <a:rPr lang="en-US" smtClean="0"/>
              <a:t>TC68/WG4 revising ISO 20022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sz="2800" smtClean="0"/>
              <a:t>Industry Payback – why join, why participate?</a:t>
            </a:r>
          </a:p>
        </p:txBody>
      </p:sp>
      <p:sp>
        <p:nvSpPr>
          <p:cNvPr id="28675" name="Rectangle 3"/>
          <p:cNvSpPr>
            <a:spLocks noGrp="1" noChangeArrowheads="1"/>
          </p:cNvSpPr>
          <p:nvPr>
            <p:ph type="body" idx="1"/>
          </p:nvPr>
        </p:nvSpPr>
        <p:spPr/>
        <p:txBody>
          <a:bodyPr/>
          <a:lstStyle/>
          <a:p>
            <a:pPr eaLnBrk="1" hangingPunct="1">
              <a:defRPr/>
            </a:pPr>
            <a:r>
              <a:rPr lang="en-US" sz="2400" smtClean="0"/>
              <a:t>“X9 doesn’t cost, it pays.”</a:t>
            </a:r>
          </a:p>
          <a:p>
            <a:pPr eaLnBrk="1" hangingPunct="1">
              <a:defRPr/>
            </a:pPr>
            <a:r>
              <a:rPr lang="en-US" sz="2400" smtClean="0"/>
              <a:t>Influential in standard processes both domestically and internationally.</a:t>
            </a:r>
          </a:p>
          <a:p>
            <a:pPr eaLnBrk="1" hangingPunct="1">
              <a:defRPr/>
            </a:pPr>
            <a:r>
              <a:rPr lang="en-US" sz="2400" smtClean="0"/>
              <a:t>Skilled at development of voluntary consensus-based standards</a:t>
            </a:r>
          </a:p>
          <a:p>
            <a:pPr eaLnBrk="1" hangingPunct="1">
              <a:defRPr/>
            </a:pPr>
            <a:r>
              <a:rPr lang="en-US" sz="2400" smtClean="0"/>
              <a:t>Works with organizations not often part of the industry.</a:t>
            </a:r>
          </a:p>
          <a:p>
            <a:pPr eaLnBrk="1" hangingPunct="1">
              <a:defRPr/>
            </a:pPr>
            <a:r>
              <a:rPr lang="en-US" sz="2400" smtClean="0"/>
              <a:t>Needs total participation from industry.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eaLnBrk="1" hangingPunct="1">
              <a:defRPr/>
            </a:pPr>
            <a:r>
              <a:rPr lang="en-US" sz="2800" dirty="0" smtClean="0"/>
              <a:t>Additional Information</a:t>
            </a:r>
          </a:p>
        </p:txBody>
      </p:sp>
      <p:sp>
        <p:nvSpPr>
          <p:cNvPr id="30724" name="Rectangle 4"/>
          <p:cNvSpPr>
            <a:spLocks noChangeArrowheads="1"/>
          </p:cNvSpPr>
          <p:nvPr/>
        </p:nvSpPr>
        <p:spPr bwMode="auto">
          <a:xfrm>
            <a:off x="1981200" y="2286000"/>
            <a:ext cx="5334000" cy="2112963"/>
          </a:xfrm>
          <a:prstGeom prst="rect">
            <a:avLst/>
          </a:prstGeom>
          <a:solidFill>
            <a:schemeClr val="bg1"/>
          </a:solidFill>
          <a:ln w="6350">
            <a:solidFill>
              <a:srgbClr val="003300"/>
            </a:solidFill>
            <a:miter lim="800000"/>
            <a:headEnd/>
            <a:tailEnd/>
          </a:ln>
          <a:effectLst/>
        </p:spPr>
        <p:txBody>
          <a:bodyPr wrap="none" anchor="ctr"/>
          <a:lstStyle/>
          <a:p>
            <a:pPr algn="ctr">
              <a:defRPr/>
            </a:pPr>
            <a:r>
              <a:rPr lang="en-US" sz="2400" dirty="0"/>
              <a:t>Contact ASC X9, Inc.</a:t>
            </a:r>
          </a:p>
          <a:p>
            <a:pPr algn="ctr">
              <a:defRPr/>
            </a:pPr>
            <a:r>
              <a:rPr lang="en-US" sz="2400" dirty="0"/>
              <a:t>275 </a:t>
            </a:r>
            <a:r>
              <a:rPr lang="en-US" sz="2400" dirty="0"/>
              <a:t>West Street, Suite </a:t>
            </a:r>
            <a:r>
              <a:rPr lang="en-US" sz="2400" dirty="0"/>
              <a:t>107</a:t>
            </a:r>
            <a:endParaRPr lang="en-US" sz="2400" dirty="0"/>
          </a:p>
          <a:p>
            <a:pPr algn="ctr">
              <a:defRPr/>
            </a:pPr>
            <a:r>
              <a:rPr lang="en-US" sz="2400" dirty="0"/>
              <a:t>Annapolis, MD 21401</a:t>
            </a:r>
          </a:p>
          <a:p>
            <a:pPr algn="ctr">
              <a:defRPr/>
            </a:pPr>
            <a:r>
              <a:rPr lang="en-US" sz="2400" dirty="0"/>
              <a:t>410 267-7707</a:t>
            </a:r>
          </a:p>
          <a:p>
            <a:pPr algn="ctr">
              <a:defRPr/>
            </a:pPr>
            <a:r>
              <a:rPr lang="en-US" sz="2400" dirty="0"/>
              <a:t>www.x9.org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sz="2800" smtClean="0"/>
              <a:t>What are Standards?</a:t>
            </a:r>
          </a:p>
        </p:txBody>
      </p:sp>
      <p:sp>
        <p:nvSpPr>
          <p:cNvPr id="39939" name="Rectangle 3"/>
          <p:cNvSpPr>
            <a:spLocks noGrp="1" noChangeArrowheads="1"/>
          </p:cNvSpPr>
          <p:nvPr>
            <p:ph type="body" idx="1"/>
          </p:nvPr>
        </p:nvSpPr>
        <p:spPr/>
        <p:txBody>
          <a:bodyPr/>
          <a:lstStyle/>
          <a:p>
            <a:pPr eaLnBrk="1" hangingPunct="1">
              <a:defRPr/>
            </a:pPr>
            <a:r>
              <a:rPr lang="en-US" sz="2400" smtClean="0"/>
              <a:t>How does government define Standards?</a:t>
            </a:r>
          </a:p>
          <a:p>
            <a:pPr eaLnBrk="1" hangingPunct="1">
              <a:defRPr/>
            </a:pPr>
            <a:r>
              <a:rPr lang="en-US" sz="2400" smtClean="0"/>
              <a:t>Types of Standards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2800" smtClean="0"/>
              <a:t>Types of Standards</a:t>
            </a:r>
          </a:p>
        </p:txBody>
      </p:sp>
      <p:sp>
        <p:nvSpPr>
          <p:cNvPr id="41987" name="Rectangle 3"/>
          <p:cNvSpPr>
            <a:spLocks noGrp="1" noChangeArrowheads="1"/>
          </p:cNvSpPr>
          <p:nvPr>
            <p:ph type="body" idx="1"/>
          </p:nvPr>
        </p:nvSpPr>
        <p:spPr/>
        <p:txBody>
          <a:bodyPr/>
          <a:lstStyle/>
          <a:p>
            <a:pPr eaLnBrk="1" hangingPunct="1">
              <a:defRPr/>
            </a:pPr>
            <a:r>
              <a:rPr lang="en-US" sz="2400" smtClean="0"/>
              <a:t>Four types of Standards</a:t>
            </a:r>
          </a:p>
        </p:txBody>
      </p:sp>
      <p:sp>
        <p:nvSpPr>
          <p:cNvPr id="5124" name="Rectangle 4"/>
          <p:cNvSpPr>
            <a:spLocks noChangeArrowheads="1"/>
          </p:cNvSpPr>
          <p:nvPr/>
        </p:nvSpPr>
        <p:spPr bwMode="auto">
          <a:xfrm>
            <a:off x="5073650" y="1600200"/>
            <a:ext cx="3765550" cy="754063"/>
          </a:xfrm>
          <a:prstGeom prst="rect">
            <a:avLst/>
          </a:prstGeom>
          <a:solidFill>
            <a:schemeClr val="bg1"/>
          </a:solidFill>
          <a:ln w="6350">
            <a:solidFill>
              <a:schemeClr val="accent1"/>
            </a:solidFill>
            <a:miter lim="800000"/>
            <a:headEnd/>
            <a:tailEnd/>
          </a:ln>
        </p:spPr>
        <p:txBody>
          <a:bodyPr wrap="none" anchor="ctr"/>
          <a:lstStyle/>
          <a:p>
            <a:pPr algn="ctr"/>
            <a:r>
              <a:rPr lang="en-US" sz="2000" b="1"/>
              <a:t>Voluntary Standards</a:t>
            </a:r>
          </a:p>
        </p:txBody>
      </p:sp>
      <p:sp>
        <p:nvSpPr>
          <p:cNvPr id="5125" name="Rectangle 5"/>
          <p:cNvSpPr>
            <a:spLocks noChangeArrowheads="1"/>
          </p:cNvSpPr>
          <p:nvPr/>
        </p:nvSpPr>
        <p:spPr bwMode="auto">
          <a:xfrm>
            <a:off x="5105400" y="2743200"/>
            <a:ext cx="3765550" cy="773113"/>
          </a:xfrm>
          <a:prstGeom prst="rect">
            <a:avLst/>
          </a:prstGeom>
          <a:solidFill>
            <a:schemeClr val="accent1"/>
          </a:solidFill>
          <a:ln w="6350">
            <a:solidFill>
              <a:schemeClr val="accent1"/>
            </a:solidFill>
            <a:miter lim="800000"/>
            <a:headEnd/>
            <a:tailEnd/>
          </a:ln>
        </p:spPr>
        <p:txBody>
          <a:bodyPr wrap="none" anchor="ctr"/>
          <a:lstStyle/>
          <a:p>
            <a:pPr algn="ctr"/>
            <a:r>
              <a:rPr lang="en-US" sz="2000" b="1"/>
              <a:t>Mandatory Standards</a:t>
            </a:r>
          </a:p>
        </p:txBody>
      </p:sp>
      <p:sp>
        <p:nvSpPr>
          <p:cNvPr id="5126" name="Rectangle 6"/>
          <p:cNvSpPr>
            <a:spLocks noChangeArrowheads="1"/>
          </p:cNvSpPr>
          <p:nvPr/>
        </p:nvSpPr>
        <p:spPr bwMode="auto">
          <a:xfrm>
            <a:off x="5029200" y="5029200"/>
            <a:ext cx="3765550" cy="1168400"/>
          </a:xfrm>
          <a:prstGeom prst="rect">
            <a:avLst/>
          </a:prstGeom>
          <a:solidFill>
            <a:schemeClr val="bg2"/>
          </a:solidFill>
          <a:ln w="6350">
            <a:solidFill>
              <a:schemeClr val="accent1"/>
            </a:solidFill>
            <a:miter lim="800000"/>
            <a:headEnd/>
            <a:tailEnd/>
          </a:ln>
        </p:spPr>
        <p:txBody>
          <a:bodyPr wrap="none" anchor="ctr"/>
          <a:lstStyle/>
          <a:p>
            <a:pPr algn="ctr"/>
            <a:r>
              <a:rPr lang="en-US" sz="2000" b="1" dirty="0"/>
              <a:t>Performance Specification</a:t>
            </a:r>
            <a:br>
              <a:rPr lang="en-US" sz="2000" b="1" dirty="0"/>
            </a:br>
            <a:r>
              <a:rPr lang="en-US" sz="2000" b="1" dirty="0"/>
              <a:t>Standards: Management</a:t>
            </a:r>
            <a:br>
              <a:rPr lang="en-US" sz="2000" b="1" dirty="0"/>
            </a:br>
            <a:r>
              <a:rPr lang="en-US" sz="2000" b="1" dirty="0"/>
              <a:t>System Standards</a:t>
            </a:r>
          </a:p>
        </p:txBody>
      </p:sp>
      <p:sp>
        <p:nvSpPr>
          <p:cNvPr id="5127" name="Rectangle 7"/>
          <p:cNvSpPr>
            <a:spLocks noChangeArrowheads="1"/>
          </p:cNvSpPr>
          <p:nvPr/>
        </p:nvSpPr>
        <p:spPr bwMode="auto">
          <a:xfrm>
            <a:off x="5073650" y="3970338"/>
            <a:ext cx="3765550" cy="754062"/>
          </a:xfrm>
          <a:prstGeom prst="rect">
            <a:avLst/>
          </a:prstGeom>
          <a:solidFill>
            <a:srgbClr val="000000"/>
          </a:solidFill>
          <a:ln w="6350">
            <a:solidFill>
              <a:schemeClr val="accent1"/>
            </a:solidFill>
            <a:miter lim="800000"/>
            <a:headEnd/>
            <a:tailEnd/>
          </a:ln>
        </p:spPr>
        <p:txBody>
          <a:bodyPr wrap="none" anchor="ctr"/>
          <a:lstStyle/>
          <a:p>
            <a:pPr algn="ctr"/>
            <a:r>
              <a:rPr lang="en-US" sz="2000" b="1">
                <a:solidFill>
                  <a:schemeClr val="accent1"/>
                </a:solidFill>
              </a:rPr>
              <a:t>Definition Standards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sz="2800" smtClean="0"/>
              <a:t>What is X9?</a:t>
            </a:r>
          </a:p>
        </p:txBody>
      </p:sp>
      <p:sp>
        <p:nvSpPr>
          <p:cNvPr id="7171" name="Rectangle 3"/>
          <p:cNvSpPr>
            <a:spLocks noGrp="1" noChangeArrowheads="1"/>
          </p:cNvSpPr>
          <p:nvPr>
            <p:ph type="body" idx="1"/>
          </p:nvPr>
        </p:nvSpPr>
        <p:spPr/>
        <p:txBody>
          <a:bodyPr/>
          <a:lstStyle/>
          <a:p>
            <a:pPr eaLnBrk="1" hangingPunct="1">
              <a:buFont typeface="Wingdings" pitchFamily="2" charset="2"/>
              <a:buNone/>
              <a:defRPr/>
            </a:pPr>
            <a:endParaRPr lang="en-US" sz="2400" smtClean="0"/>
          </a:p>
          <a:p>
            <a:pPr eaLnBrk="1" hangingPunct="1">
              <a:defRPr/>
            </a:pPr>
            <a:r>
              <a:rPr lang="en-US" sz="2400" smtClean="0"/>
              <a:t>X9 was granted ANSI accreditation in 1984.</a:t>
            </a:r>
          </a:p>
          <a:p>
            <a:pPr eaLnBrk="1" hangingPunct="1">
              <a:defRPr/>
            </a:pPr>
            <a:r>
              <a:rPr lang="en-US" sz="2400" smtClean="0"/>
              <a:t>X9 is the premier standards developer for the Financial Services industry.</a:t>
            </a:r>
          </a:p>
          <a:p>
            <a:pPr eaLnBrk="1" hangingPunct="1">
              <a:defRPr/>
            </a:pPr>
            <a:r>
              <a:rPr lang="en-US" sz="2400" smtClean="0"/>
              <a:t>X9 is a leader in moving its standards globally for adoption as ISO standards.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sz="2800" smtClean="0"/>
              <a:t>X9’s Objectives</a:t>
            </a:r>
          </a:p>
        </p:txBody>
      </p:sp>
      <p:sp>
        <p:nvSpPr>
          <p:cNvPr id="17411" name="Rectangle 3"/>
          <p:cNvSpPr>
            <a:spLocks noGrp="1" noChangeArrowheads="1"/>
          </p:cNvSpPr>
          <p:nvPr>
            <p:ph type="body" idx="1"/>
          </p:nvPr>
        </p:nvSpPr>
        <p:spPr/>
        <p:txBody>
          <a:bodyPr/>
          <a:lstStyle/>
          <a:p>
            <a:pPr eaLnBrk="1" hangingPunct="1">
              <a:defRPr/>
            </a:pPr>
            <a:r>
              <a:rPr lang="en-US" sz="2400" dirty="0" smtClean="0"/>
              <a:t>Develop, establish, maintain, and promote standards for the Financial Services industry to facilitate the delivery of financial products.</a:t>
            </a:r>
          </a:p>
          <a:p>
            <a:pPr eaLnBrk="1" hangingPunct="1">
              <a:defRPr/>
            </a:pPr>
            <a:r>
              <a:rPr lang="en-US" sz="2400" dirty="0" smtClean="0"/>
              <a:t>Focus on current and future standards needs of the Financial Services industry.</a:t>
            </a:r>
          </a:p>
          <a:p>
            <a:pPr eaLnBrk="1" hangingPunct="1">
              <a:defRPr/>
            </a:pPr>
            <a:r>
              <a:rPr lang="en-US" sz="2400" dirty="0" smtClean="0"/>
              <a:t>Participate in, </a:t>
            </a:r>
            <a:r>
              <a:rPr lang="en-US" sz="2400" dirty="0" smtClean="0"/>
              <a:t>promote and grow the development of international standards.</a:t>
            </a:r>
            <a:endParaRPr lang="en-US" sz="2400" dirty="0" smtClean="0"/>
          </a:p>
        </p:txBody>
      </p:sp>
      <p:pic>
        <p:nvPicPr>
          <p:cNvPr id="5" name="Picture 4" descr="final logo.jpg"/>
          <p:cNvPicPr>
            <a:picLocks noChangeAspect="1"/>
          </p:cNvPicPr>
          <p:nvPr/>
        </p:nvPicPr>
        <p:blipFill>
          <a:blip r:embed="rId3" cstate="print"/>
          <a:stretch>
            <a:fillRect/>
          </a:stretch>
        </p:blipFill>
        <p:spPr>
          <a:xfrm>
            <a:off x="5303520" y="4909671"/>
            <a:ext cx="3840480" cy="1948329"/>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inal logo.jpg"/>
          <p:cNvPicPr>
            <a:picLocks noChangeAspect="1"/>
          </p:cNvPicPr>
          <p:nvPr/>
        </p:nvPicPr>
        <p:blipFill>
          <a:blip r:embed="rId3" cstate="print"/>
          <a:stretch>
            <a:fillRect/>
          </a:stretch>
        </p:blipFill>
        <p:spPr>
          <a:xfrm>
            <a:off x="5303520" y="4909671"/>
            <a:ext cx="3840480" cy="1948329"/>
          </a:xfrm>
          <a:prstGeom prst="rect">
            <a:avLst/>
          </a:prstGeom>
        </p:spPr>
      </p:pic>
      <p:sp>
        <p:nvSpPr>
          <p:cNvPr id="19458" name="Rectangle 2"/>
          <p:cNvSpPr>
            <a:spLocks noGrp="1" noChangeArrowheads="1"/>
          </p:cNvSpPr>
          <p:nvPr>
            <p:ph type="title"/>
          </p:nvPr>
        </p:nvSpPr>
        <p:spPr/>
        <p:txBody>
          <a:bodyPr/>
          <a:lstStyle/>
          <a:p>
            <a:pPr eaLnBrk="1" hangingPunct="1">
              <a:defRPr/>
            </a:pPr>
            <a:r>
              <a:rPr lang="en-US" sz="2800" smtClean="0"/>
              <a:t>X9’s Value</a:t>
            </a:r>
          </a:p>
        </p:txBody>
      </p:sp>
      <p:sp>
        <p:nvSpPr>
          <p:cNvPr id="19459" name="Rectangle 3"/>
          <p:cNvSpPr>
            <a:spLocks noGrp="1" noChangeArrowheads="1"/>
          </p:cNvSpPr>
          <p:nvPr>
            <p:ph type="body" idx="1"/>
          </p:nvPr>
        </p:nvSpPr>
        <p:spPr>
          <a:xfrm>
            <a:off x="381000" y="1524000"/>
            <a:ext cx="8001000" cy="3733800"/>
          </a:xfrm>
        </p:spPr>
        <p:txBody>
          <a:bodyPr/>
          <a:lstStyle/>
          <a:p>
            <a:pPr eaLnBrk="1" hangingPunct="1">
              <a:defRPr/>
            </a:pPr>
            <a:r>
              <a:rPr lang="en-US" sz="2400" dirty="0" smtClean="0"/>
              <a:t>Provides leadership in financial standardization globally</a:t>
            </a:r>
          </a:p>
          <a:p>
            <a:pPr eaLnBrk="1" hangingPunct="1">
              <a:defRPr/>
            </a:pPr>
            <a:r>
              <a:rPr lang="en-US" sz="2400" dirty="0" smtClean="0"/>
              <a:t>Accredited </a:t>
            </a:r>
            <a:r>
              <a:rPr lang="en-US" sz="2400" dirty="0" smtClean="0"/>
              <a:t>International </a:t>
            </a:r>
            <a:r>
              <a:rPr lang="en-US" sz="2400" dirty="0" smtClean="0"/>
              <a:t>Secretariat</a:t>
            </a:r>
          </a:p>
          <a:p>
            <a:pPr eaLnBrk="1" hangingPunct="1">
              <a:defRPr/>
            </a:pPr>
            <a:r>
              <a:rPr lang="en-US" sz="2400" dirty="0" smtClean="0"/>
              <a:t>Payment Standards (including checks)</a:t>
            </a:r>
          </a:p>
          <a:p>
            <a:pPr eaLnBrk="1" hangingPunct="1">
              <a:defRPr/>
            </a:pPr>
            <a:r>
              <a:rPr lang="en-US" sz="2400" dirty="0" smtClean="0"/>
              <a:t>Retail/card processing </a:t>
            </a:r>
            <a:r>
              <a:rPr lang="en-US" sz="2400" dirty="0" smtClean="0"/>
              <a:t>standards </a:t>
            </a:r>
            <a:r>
              <a:rPr lang="en-US" sz="2400" dirty="0" smtClean="0"/>
              <a:t>(domestic and international)</a:t>
            </a:r>
          </a:p>
          <a:p>
            <a:pPr eaLnBrk="1" hangingPunct="1">
              <a:defRPr/>
            </a:pPr>
            <a:r>
              <a:rPr lang="en-US" sz="2400" dirty="0" smtClean="0"/>
              <a:t>Lead in industry use of </a:t>
            </a:r>
            <a:r>
              <a:rPr lang="en-US" sz="2400" dirty="0" smtClean="0"/>
              <a:t>standards </a:t>
            </a:r>
            <a:r>
              <a:rPr lang="en-US" sz="2400" dirty="0" smtClean="0"/>
              <a:t>to secure financial transactions.</a:t>
            </a:r>
            <a:endParaRPr lang="en-US" sz="2400" dirty="0" smtClean="0"/>
          </a:p>
          <a:p>
            <a:pPr eaLnBrk="1" hangingPunct="1">
              <a:defRPr/>
            </a:pPr>
            <a:r>
              <a:rPr lang="en-US" sz="2400" dirty="0" smtClean="0"/>
              <a:t>Now leading ‘payment model’ internationally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en-US" sz="2800" smtClean="0"/>
              <a:t>What is ANSI?</a:t>
            </a:r>
          </a:p>
        </p:txBody>
      </p:sp>
      <p:sp>
        <p:nvSpPr>
          <p:cNvPr id="52227" name="Rectangle 3"/>
          <p:cNvSpPr>
            <a:spLocks noGrp="1" noChangeArrowheads="1"/>
          </p:cNvSpPr>
          <p:nvPr>
            <p:ph type="body" idx="1"/>
          </p:nvPr>
        </p:nvSpPr>
        <p:spPr/>
        <p:txBody>
          <a:bodyPr/>
          <a:lstStyle/>
          <a:p>
            <a:pPr eaLnBrk="1" hangingPunct="1">
              <a:defRPr/>
            </a:pPr>
            <a:r>
              <a:rPr lang="en-US" sz="2400" dirty="0" smtClean="0"/>
              <a:t>The American National Standards Institute is based in Washington, </a:t>
            </a:r>
            <a:r>
              <a:rPr lang="en-US" sz="2400" dirty="0" smtClean="0"/>
              <a:t>DC </a:t>
            </a:r>
            <a:r>
              <a:rPr lang="en-US" sz="2400" dirty="0" smtClean="0"/>
              <a:t>and serves as the coordinating organization for the US voluntary</a:t>
            </a:r>
            <a:r>
              <a:rPr lang="en-US" dirty="0" smtClean="0"/>
              <a:t> </a:t>
            </a:r>
            <a:r>
              <a:rPr lang="en-US" sz="2400" dirty="0" smtClean="0"/>
              <a:t>Standards system.</a:t>
            </a:r>
            <a:endParaRPr lang="en-US" sz="2400" dirty="0" smtClean="0"/>
          </a:p>
          <a:p>
            <a:pPr eaLnBrk="1" hangingPunct="1">
              <a:defRPr/>
            </a:pPr>
            <a:r>
              <a:rPr lang="en-US" sz="2400" dirty="0" smtClean="0"/>
              <a:t>ANSI is a federation of industry firms, </a:t>
            </a:r>
            <a:r>
              <a:rPr lang="en-US" sz="2400" dirty="0" smtClean="0"/>
              <a:t>standards </a:t>
            </a:r>
            <a:r>
              <a:rPr lang="en-US" sz="2400" dirty="0" smtClean="0"/>
              <a:t>developing organizations, trade associations, professional and technical societies,</a:t>
            </a:r>
            <a:br>
              <a:rPr lang="en-US" sz="2400" dirty="0" smtClean="0"/>
            </a:br>
            <a:r>
              <a:rPr lang="en-US" sz="2400" dirty="0" smtClean="0"/>
              <a:t>government, labor and consumer groups.</a:t>
            </a:r>
          </a:p>
          <a:p>
            <a:pPr eaLnBrk="1" hangingPunct="1">
              <a:defRPr/>
            </a:pPr>
            <a:r>
              <a:rPr lang="en-US" sz="2400" dirty="0" smtClean="0"/>
              <a:t>ANSI serves as the US member body of ISO.</a:t>
            </a:r>
          </a:p>
          <a:p>
            <a:pPr eaLnBrk="1" hangingPunct="1">
              <a:buFont typeface="Wingdings" pitchFamily="2" charset="2"/>
              <a:buNone/>
              <a:defRPr/>
            </a:pPr>
            <a:r>
              <a:rPr lang="en-US" sz="2400" dirty="0" smtClean="0"/>
              <a:t>	</a:t>
            </a:r>
          </a:p>
        </p:txBody>
      </p:sp>
      <p:pic>
        <p:nvPicPr>
          <p:cNvPr id="9220" name="Picture 4" descr="standards_developer"/>
          <p:cNvPicPr>
            <a:picLocks noChangeAspect="1" noChangeArrowheads="1"/>
          </p:cNvPicPr>
          <p:nvPr/>
        </p:nvPicPr>
        <p:blipFill>
          <a:blip r:embed="rId3" cstate="print"/>
          <a:srcRect/>
          <a:stretch>
            <a:fillRect/>
          </a:stretch>
        </p:blipFill>
        <p:spPr bwMode="auto">
          <a:xfrm>
            <a:off x="6934200" y="5029200"/>
            <a:ext cx="1597025" cy="1098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sz="2800" dirty="0" smtClean="0"/>
              <a:t>What is ANSI’s Role, what does ANSI add?</a:t>
            </a:r>
          </a:p>
        </p:txBody>
      </p:sp>
      <p:sp>
        <p:nvSpPr>
          <p:cNvPr id="13315" name="Rectangle 3"/>
          <p:cNvSpPr>
            <a:spLocks noGrp="1" noChangeArrowheads="1"/>
          </p:cNvSpPr>
          <p:nvPr>
            <p:ph type="body" idx="1"/>
          </p:nvPr>
        </p:nvSpPr>
        <p:spPr/>
        <p:txBody>
          <a:bodyPr/>
          <a:lstStyle/>
          <a:p>
            <a:pPr eaLnBrk="1" hangingPunct="1">
              <a:defRPr/>
            </a:pPr>
            <a:r>
              <a:rPr lang="en-US" sz="2400" dirty="0" smtClean="0"/>
              <a:t>ANSI does not develop </a:t>
            </a:r>
            <a:r>
              <a:rPr lang="en-US" sz="2400" dirty="0" smtClean="0"/>
              <a:t>standards</a:t>
            </a:r>
            <a:endParaRPr lang="en-US" sz="2400" dirty="0" smtClean="0"/>
          </a:p>
          <a:p>
            <a:pPr eaLnBrk="1" hangingPunct="1">
              <a:defRPr/>
            </a:pPr>
            <a:r>
              <a:rPr lang="en-US" sz="2400" dirty="0" smtClean="0"/>
              <a:t>Facilitates development of American National </a:t>
            </a:r>
            <a:r>
              <a:rPr lang="en-US" sz="2400" dirty="0" smtClean="0"/>
              <a:t>Standards</a:t>
            </a:r>
            <a:endParaRPr lang="en-US" sz="2400" dirty="0" smtClean="0"/>
          </a:p>
          <a:p>
            <a:pPr eaLnBrk="1" hangingPunct="1">
              <a:defRPr/>
            </a:pPr>
            <a:r>
              <a:rPr lang="en-US" sz="2400" dirty="0" smtClean="0"/>
              <a:t>Accredits Standards </a:t>
            </a:r>
            <a:r>
              <a:rPr lang="en-US" sz="2400" dirty="0" smtClean="0"/>
              <a:t>Developer Organizations (SDOs)</a:t>
            </a:r>
            <a:endParaRPr lang="en-US" sz="2400" dirty="0" smtClean="0"/>
          </a:p>
          <a:p>
            <a:pPr eaLnBrk="1" hangingPunct="1">
              <a:defRPr/>
            </a:pPr>
            <a:r>
              <a:rPr lang="en-US" sz="2400" dirty="0" smtClean="0"/>
              <a:t>Examines </a:t>
            </a:r>
            <a:r>
              <a:rPr lang="en-US" sz="2400" dirty="0" smtClean="0"/>
              <a:t>SDO processes</a:t>
            </a:r>
            <a:endParaRPr lang="en-US" sz="2400" dirty="0" smtClean="0"/>
          </a:p>
          <a:p>
            <a:pPr eaLnBrk="1" hangingPunct="1">
              <a:defRPr/>
            </a:pPr>
            <a:r>
              <a:rPr lang="en-US" sz="2400" dirty="0" smtClean="0"/>
              <a:t>Coordinates and represents Standards in the US</a:t>
            </a:r>
          </a:p>
          <a:p>
            <a:pPr eaLnBrk="1" hangingPunct="1">
              <a:defRPr/>
            </a:pPr>
            <a:r>
              <a:rPr lang="en-US" sz="2400" dirty="0" smtClean="0"/>
              <a:t>Oversees the creation of Standards</a:t>
            </a:r>
          </a:p>
          <a:p>
            <a:pPr eaLnBrk="1" hangingPunct="1">
              <a:defRPr/>
            </a:pPr>
            <a:r>
              <a:rPr lang="en-US" sz="2400" dirty="0" smtClean="0"/>
              <a:t>Assess conformance to ANSI rules</a:t>
            </a:r>
          </a:p>
          <a:p>
            <a:pPr eaLnBrk="1" hangingPunct="1">
              <a:defRPr/>
            </a:pPr>
            <a:r>
              <a:rPr lang="en-US" sz="2400" dirty="0" smtClean="0"/>
              <a:t>Audits accredited organizations like X9</a:t>
            </a:r>
          </a:p>
          <a:p>
            <a:pPr eaLnBrk="1" hangingPunct="1">
              <a:defRPr/>
            </a:pPr>
            <a:r>
              <a:rPr lang="en-US" sz="2400" dirty="0" smtClean="0"/>
              <a:t>Member body of ISO</a:t>
            </a:r>
          </a:p>
          <a:p>
            <a:pPr eaLnBrk="1" hangingPunct="1">
              <a:defRPr/>
            </a:pPr>
            <a:endParaRPr lang="en-US" sz="2400" dirty="0" smtClean="0"/>
          </a:p>
        </p:txBody>
      </p:sp>
      <p:pic>
        <p:nvPicPr>
          <p:cNvPr id="10244" name="Picture 5" descr="standards_developer"/>
          <p:cNvPicPr>
            <a:picLocks noChangeAspect="1" noChangeArrowheads="1"/>
          </p:cNvPicPr>
          <p:nvPr/>
        </p:nvPicPr>
        <p:blipFill>
          <a:blip r:embed="rId3" cstate="print"/>
          <a:srcRect/>
          <a:stretch>
            <a:fillRect/>
          </a:stretch>
        </p:blipFill>
        <p:spPr bwMode="auto">
          <a:xfrm>
            <a:off x="6934200" y="5181600"/>
            <a:ext cx="1597025" cy="1098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2599</TotalTime>
  <Words>4496</Words>
  <Application>Microsoft Office PowerPoint</Application>
  <PresentationFormat>On-screen Show (4:3)</PresentationFormat>
  <Paragraphs>345</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Concourse</vt:lpstr>
      <vt:lpstr>Slide 1</vt:lpstr>
      <vt:lpstr>Agenda</vt:lpstr>
      <vt:lpstr>What are Standards?</vt:lpstr>
      <vt:lpstr>Types of Standards</vt:lpstr>
      <vt:lpstr>What is X9?</vt:lpstr>
      <vt:lpstr>X9’s Objectives</vt:lpstr>
      <vt:lpstr>X9’s Value</vt:lpstr>
      <vt:lpstr>What is ANSI?</vt:lpstr>
      <vt:lpstr>What is ANSI’s Role, what does ANSI add?</vt:lpstr>
      <vt:lpstr>The X9 Organization</vt:lpstr>
      <vt:lpstr>Board Organization</vt:lpstr>
      <vt:lpstr>Board of Directors (consensus body)   SUBCOMMITTEES</vt:lpstr>
      <vt:lpstr>X9 Subcommittee Structure</vt:lpstr>
      <vt:lpstr>Working Groups</vt:lpstr>
      <vt:lpstr>Who is ISO?</vt:lpstr>
      <vt:lpstr>What is TC68 to ISO (ISO TC68)?</vt:lpstr>
      <vt:lpstr>Why is X9 involved in ISO and how can you participate?   </vt:lpstr>
      <vt:lpstr>About ISO TC68</vt:lpstr>
      <vt:lpstr>Slide 19</vt:lpstr>
      <vt:lpstr>ISO Technical Committee 68  Financial Services – reporting committees</vt:lpstr>
      <vt:lpstr>Industry Payback – why join, why participate?</vt:lpstr>
      <vt:lpstr>Additional Information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Accredited Standards Committee X9, Inc</dc:title>
  <dc:creator>Janet</dc:creator>
  <cp:lastModifiedBy>Ambria Frazier</cp:lastModifiedBy>
  <cp:revision>240</cp:revision>
  <dcterms:created xsi:type="dcterms:W3CDTF">2012-09-13T14:54:41Z</dcterms:created>
  <dcterms:modified xsi:type="dcterms:W3CDTF">2017-05-17T16:30:01Z</dcterms:modified>
</cp:coreProperties>
</file>