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76" r:id="rId7"/>
    <p:sldId id="262" r:id="rId8"/>
    <p:sldId id="280" r:id="rId9"/>
    <p:sldId id="260" r:id="rId10"/>
    <p:sldId id="259" r:id="rId11"/>
    <p:sldId id="277" r:id="rId12"/>
    <p:sldId id="261" r:id="rId13"/>
    <p:sldId id="263" r:id="rId14"/>
    <p:sldId id="264" r:id="rId15"/>
    <p:sldId id="266" r:id="rId16"/>
    <p:sldId id="268" r:id="rId17"/>
    <p:sldId id="267" r:id="rId18"/>
    <p:sldId id="265" r:id="rId19"/>
    <p:sldId id="269" r:id="rId20"/>
    <p:sldId id="270" r:id="rId21"/>
    <p:sldId id="271" r:id="rId22"/>
    <p:sldId id="286" r:id="rId23"/>
    <p:sldId id="278" r:id="rId24"/>
    <p:sldId id="279" r:id="rId25"/>
    <p:sldId id="272" r:id="rId26"/>
    <p:sldId id="285" r:id="rId27"/>
    <p:sldId id="273" r:id="rId28"/>
    <p:sldId id="275" r:id="rId29"/>
    <p:sldId id="290" r:id="rId30"/>
    <p:sldId id="289" r:id="rId31"/>
    <p:sldId id="287" r:id="rId32"/>
    <p:sldId id="291" r:id="rId33"/>
    <p:sldId id="288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6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5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8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18A5-0AD5-FC46-BFA5-C6FFA33A84D7}" type="datetimeFigureOut">
              <a:rPr lang="en-US" smtClean="0"/>
              <a:t>4/11/16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BC0F-85B3-D44B-A6D1-0CE232AA4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Terence Spies</a:t>
            </a:r>
          </a:p>
          <a:p>
            <a:r>
              <a:rPr lang="en-US" dirty="0" smtClean="0"/>
              <a:t>Crypto Geek</a:t>
            </a:r>
          </a:p>
          <a:p>
            <a:r>
              <a:rPr lang="en-US" dirty="0" smtClean="0"/>
              <a:t>HPE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#1 – The Chain Race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5627" y="1397305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5627" y="1397306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627" y="177304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9876" y="1773049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nobody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627" y="214879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876" y="214879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5627" y="252453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9876" y="2523033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05628" y="3285032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05628" y="3285033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05628" y="3660776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9877" y="366077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Player 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05628" y="403651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9877" y="4036519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000D45698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5628" y="441226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9877" y="4410760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6412430" y="1397305"/>
            <a:ext cx="414922" cy="15014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014538" y="3097160"/>
            <a:ext cx="167226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SHA-256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Elbow Connector 29"/>
          <p:cNvCxnSpPr>
            <a:endCxn id="28" idx="0"/>
          </p:cNvCxnSpPr>
          <p:nvPr/>
        </p:nvCxnSpPr>
        <p:spPr>
          <a:xfrm>
            <a:off x="6827352" y="2148792"/>
            <a:ext cx="1023317" cy="94836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2"/>
          </p:cNvCxnSpPr>
          <p:nvPr/>
        </p:nvCxnSpPr>
        <p:spPr>
          <a:xfrm rot="5400000">
            <a:off x="6685903" y="3061127"/>
            <a:ext cx="752991" cy="157654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105630" y="5084735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05630" y="5084736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05630" y="546047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89879" y="5460479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Player 16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05630" y="583622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89879" y="583622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000F67839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5630" y="621196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89879" y="6210463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974329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0800000">
            <a:off x="2453330" y="3286534"/>
            <a:ext cx="414922" cy="15014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7200" y="4748217"/>
            <a:ext cx="167226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SHA-256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Elbow Connector 42"/>
          <p:cNvCxnSpPr>
            <a:stCxn id="41" idx="1"/>
            <a:endCxn id="42" idx="0"/>
          </p:cNvCxnSpPr>
          <p:nvPr/>
        </p:nvCxnSpPr>
        <p:spPr>
          <a:xfrm flipH="1">
            <a:off x="1293331" y="4037269"/>
            <a:ext cx="1159999" cy="710948"/>
          </a:xfrm>
          <a:prstGeom prst="bentConnector4">
            <a:avLst>
              <a:gd name="adj1" fmla="val 32321"/>
              <a:gd name="adj2" fmla="val 211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2" idx="2"/>
            <a:endCxn id="37" idx="1"/>
          </p:cNvCxnSpPr>
          <p:nvPr/>
        </p:nvCxnSpPr>
        <p:spPr>
          <a:xfrm rot="16200000" flipH="1">
            <a:off x="1749413" y="4667877"/>
            <a:ext cx="900134" cy="181229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Nonce / Hash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algorithm to make a new block: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Verify the hashes of all the previous blocks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new block with a random nonce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Hash the new block.  Does it have N zeros?</a:t>
            </a:r>
          </a:p>
          <a:p>
            <a:pPr marL="857250" lvl="1" indent="-457200"/>
            <a:r>
              <a:rPr lang="en-US" dirty="0" smtClean="0"/>
              <a:t>No?  Go back to Step 2</a:t>
            </a:r>
          </a:p>
          <a:p>
            <a:pPr marL="857250" lvl="1" indent="-457200"/>
            <a:r>
              <a:rPr lang="en-US" dirty="0" smtClean="0"/>
              <a:t>Yes?  Send your new block to everyone!</a:t>
            </a:r>
          </a:p>
          <a:p>
            <a:pPr marL="857250" lvl="1" indent="-457200"/>
            <a:endParaRPr lang="en-US" dirty="0"/>
          </a:p>
          <a:p>
            <a:pPr marL="457200" indent="-457200"/>
            <a:r>
              <a:rPr lang="en-US" dirty="0" smtClean="0"/>
              <a:t>Note that as a result of step #1, you can find out how many points anyone has by counting how many blocks they have won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hard is the 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 zeros, because the SHA-256 output is effectively random, getting zero bits = same as flipping a coin and getting N heads in a row</a:t>
            </a:r>
          </a:p>
          <a:p>
            <a:r>
              <a:rPr lang="en-US" dirty="0" smtClean="0"/>
              <a:t>For N zeros, have to try 2</a:t>
            </a:r>
            <a:r>
              <a:rPr lang="en-US" baseline="30000" dirty="0" smtClean="0"/>
              <a:t>N</a:t>
            </a:r>
            <a:r>
              <a:rPr lang="en-US" dirty="0" smtClean="0"/>
              <a:t>/2 </a:t>
            </a:r>
            <a:r>
              <a:rPr lang="en-US" dirty="0" err="1" smtClean="0"/>
              <a:t>nonces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N=1 …. Try 1 nonce</a:t>
            </a:r>
          </a:p>
          <a:p>
            <a:pPr lvl="1"/>
            <a:r>
              <a:rPr lang="en-US" dirty="0" smtClean="0"/>
              <a:t>N = 16 … Try 32768 </a:t>
            </a:r>
            <a:r>
              <a:rPr lang="en-US" dirty="0" err="1" smtClean="0"/>
              <a:t>nonces</a:t>
            </a:r>
            <a:endParaRPr lang="en-US" dirty="0" smtClean="0"/>
          </a:p>
          <a:p>
            <a:pPr lvl="1"/>
            <a:r>
              <a:rPr lang="en-US" dirty="0" smtClean="0"/>
              <a:t>N = 32 …  Try 2 billion </a:t>
            </a:r>
            <a:r>
              <a:rPr lang="en-US" dirty="0" err="1" smtClean="0"/>
              <a:t>nonces</a:t>
            </a:r>
            <a:endParaRPr lang="en-US" dirty="0" smtClean="0"/>
          </a:p>
          <a:p>
            <a:r>
              <a:rPr lang="en-US" dirty="0" smtClean="0"/>
              <a:t>Winning a block proves the player did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cheaters?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to cheat:  make up a fake hash!</a:t>
            </a:r>
          </a:p>
          <a:p>
            <a:r>
              <a:rPr lang="en-US" dirty="0" smtClean="0"/>
              <a:t>What happens then?  </a:t>
            </a:r>
          </a:p>
          <a:p>
            <a:pPr lvl="1"/>
            <a:r>
              <a:rPr lang="en-US" dirty="0" smtClean="0"/>
              <a:t>Step 1 in the algorithm will fail for all the other players.</a:t>
            </a:r>
          </a:p>
          <a:p>
            <a:pPr lvl="1"/>
            <a:r>
              <a:rPr lang="en-US" dirty="0" smtClean="0"/>
              <a:t>Other players will not use your block, making it not part of the chain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841224" y="5006955"/>
            <a:ext cx="7882932" cy="16941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03868" y="2875631"/>
            <a:ext cx="7882932" cy="18986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 #2: Signatures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5629" y="1562326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Signing 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5629" y="193806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 part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9878" y="1938069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454F4D3E1..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5629" y="231381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Private part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89878" y="231649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56F23F2D..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2938" y="3947446"/>
            <a:ext cx="1050704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38022" y="3702999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9319" y="3947446"/>
            <a:ext cx="1289361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12" idx="3"/>
            <a:endCxn id="13" idx="1"/>
          </p:cNvCxnSpPr>
          <p:nvPr/>
        </p:nvCxnSpPr>
        <p:spPr>
          <a:xfrm>
            <a:off x="2663642" y="4135318"/>
            <a:ext cx="1174380" cy="8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  <a:endCxn id="14" idx="1"/>
          </p:cNvCxnSpPr>
          <p:nvPr/>
        </p:nvCxnSpPr>
        <p:spPr>
          <a:xfrm flipV="1">
            <a:off x="5541734" y="4135318"/>
            <a:ext cx="1207585" cy="8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38022" y="3004231"/>
            <a:ext cx="1703712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Private part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  <a:endCxn id="13" idx="0"/>
          </p:cNvCxnSpPr>
          <p:nvPr/>
        </p:nvCxnSpPr>
        <p:spPr>
          <a:xfrm>
            <a:off x="4689878" y="3379974"/>
            <a:ext cx="0" cy="32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63040" y="6016275"/>
            <a:ext cx="120060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38022" y="577182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Verification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9319" y="6016275"/>
            <a:ext cx="1289361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Yes/No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22" idx="3"/>
            <a:endCxn id="23" idx="1"/>
          </p:cNvCxnSpPr>
          <p:nvPr/>
        </p:nvCxnSpPr>
        <p:spPr>
          <a:xfrm>
            <a:off x="2663642" y="6204147"/>
            <a:ext cx="1174380" cy="8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4" idx="1"/>
          </p:cNvCxnSpPr>
          <p:nvPr/>
        </p:nvCxnSpPr>
        <p:spPr>
          <a:xfrm flipV="1">
            <a:off x="5541734" y="6204147"/>
            <a:ext cx="1207585" cy="8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38022" y="5073060"/>
            <a:ext cx="1703712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 part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>
            <a:stCxn id="27" idx="2"/>
            <a:endCxn id="23" idx="0"/>
          </p:cNvCxnSpPr>
          <p:nvPr/>
        </p:nvCxnSpPr>
        <p:spPr>
          <a:xfrm>
            <a:off x="4689878" y="5448803"/>
            <a:ext cx="0" cy="32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63040" y="5640532"/>
            <a:ext cx="120060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72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points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3143" y="1960919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83143" y="1960920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#8423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3143" y="2336663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392" y="2336663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3143" y="2712406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7392" y="271240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_</a:t>
            </a:r>
            <a:r>
              <a:rPr lang="en-US" dirty="0" smtClean="0">
                <a:solidFill>
                  <a:srgbClr val="000000"/>
                </a:solidFill>
              </a:rPr>
              <a:t>key2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3143" y="308814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67392" y="3086647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 points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3142" y="346389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7391" y="3462390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345349354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83142" y="4170920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3142" y="4170921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#8424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3142" y="4546664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67391" y="4546664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3142" y="4922407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7391" y="4922407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83142" y="5298150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7391" y="5296648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 points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3141" y="5673893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67390" y="5672391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734589345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51" y="1960920"/>
            <a:ext cx="47106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player ID = public key</a:t>
            </a:r>
          </a:p>
          <a:p>
            <a:endParaRPr lang="en-US" sz="2400" dirty="0"/>
          </a:p>
          <a:p>
            <a:r>
              <a:rPr lang="en-US" sz="2400" dirty="0" smtClean="0"/>
              <a:t>We can now make trades by signing messages and sending them to everyone</a:t>
            </a:r>
          </a:p>
          <a:p>
            <a:endParaRPr lang="en-US" sz="2400" dirty="0"/>
          </a:p>
          <a:p>
            <a:r>
              <a:rPr lang="en-US" sz="2400" dirty="0" smtClean="0"/>
              <a:t>Signed trades are: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Unalterable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Verifiable by anyone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From key to key, not tied to a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“real” identity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93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#2 – The Race with Trades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6951" y="1417638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6951" y="1417639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951" y="179338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 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1200" y="179338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nobody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951" y="216912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1200" y="2169125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951" y="2544868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1200" y="254336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6952" y="3305365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6952" y="3305366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6952" y="368110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 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1201" y="3681109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045F45F…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6952" y="405685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1201" y="405685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000D45698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6952" y="443259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71201" y="4431093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954" y="5105068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86954" y="5105069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6954" y="548081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Winner 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71203" y="548081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8234DB4…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6954" y="585655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1203" y="5856555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000F67839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86954" y="6232298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71203" y="623079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3143" y="1960919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83143" y="1960920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#8423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3143" y="2336663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67392" y="2336663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3143" y="2712406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667392" y="271240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_</a:t>
            </a:r>
            <a:r>
              <a:rPr lang="en-US" dirty="0" smtClean="0">
                <a:solidFill>
                  <a:srgbClr val="000000"/>
                </a:solidFill>
              </a:rPr>
              <a:t>key2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83143" y="3088149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67392" y="3086647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 points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83142" y="346389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7391" y="3462390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345349354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3142" y="4170920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083142" y="4170921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#8424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83142" y="4546664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67391" y="4546664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83142" y="4922407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67391" y="4922407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83142" y="5298150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7391" y="5296648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 points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83141" y="5673893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67390" y="5672391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734589345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9" name="Straight Arrow Connector 48"/>
          <p:cNvCxnSpPr>
            <a:endCxn id="12" idx="0"/>
          </p:cNvCxnSpPr>
          <p:nvPr/>
        </p:nvCxnSpPr>
        <p:spPr>
          <a:xfrm>
            <a:off x="2471200" y="2920611"/>
            <a:ext cx="1" cy="384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0" idx="0"/>
          </p:cNvCxnSpPr>
          <p:nvPr/>
        </p:nvCxnSpPr>
        <p:spPr>
          <a:xfrm>
            <a:off x="2471200" y="4806836"/>
            <a:ext cx="3" cy="29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5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fr-FR" dirty="0" smtClean="0"/>
              <a:t>’</a:t>
            </a:r>
            <a:r>
              <a:rPr lang="en-US" dirty="0" smtClean="0"/>
              <a:t>t alter transactions, but sneaky players could trade extra points by sending more trades than they have points to cover</a:t>
            </a:r>
          </a:p>
          <a:p>
            <a:r>
              <a:rPr lang="en-US" dirty="0" smtClean="0"/>
              <a:t>“Overtrading” not resolvable, because don’t have an absolute unalterable source of time</a:t>
            </a:r>
          </a:p>
          <a:p>
            <a:r>
              <a:rPr lang="en-US" dirty="0" smtClean="0"/>
              <a:t>Let’s fix this in game #3…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ritical insight: Put the trades in the 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2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#3 – No-cheating Social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5627" y="1417638"/>
            <a:ext cx="3168498" cy="15029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5627" y="1417639"/>
            <a:ext cx="3168497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Block #2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5627" y="1793382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Winner_key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9876" y="1793382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6B34C03…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5627" y="2169125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Parent_hash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89876" y="2169125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004539A3F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5627" y="2544868"/>
            <a:ext cx="1584249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9876" y="2543366"/>
            <a:ext cx="1584249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54695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105628" y="2920611"/>
            <a:ext cx="3168497" cy="33308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47627" y="3495042"/>
            <a:ext cx="1442251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From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89879" y="3495042"/>
            <a:ext cx="146775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Public_key1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47627" y="3870785"/>
            <a:ext cx="1442251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89879" y="3870785"/>
            <a:ext cx="1467752" cy="3742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Public</a:t>
            </a:r>
            <a:r>
              <a:rPr lang="en-US" dirty="0">
                <a:solidFill>
                  <a:srgbClr val="000000"/>
                </a:solidFill>
              </a:rPr>
              <a:t>_</a:t>
            </a:r>
            <a:r>
              <a:rPr lang="en-US" dirty="0" smtClean="0">
                <a:solidFill>
                  <a:srgbClr val="000000"/>
                </a:solidFill>
              </a:rPr>
              <a:t>key2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247627" y="4246528"/>
            <a:ext cx="1442251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Amount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689879" y="4245026"/>
            <a:ext cx="1467752" cy="3772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50 points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47627" y="4622271"/>
            <a:ext cx="1442250" cy="3757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SIgnature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689877" y="4620769"/>
            <a:ext cx="1467753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345349354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58028" y="3119299"/>
            <a:ext cx="2899604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40074" y="5232850"/>
            <a:ext cx="2899604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Trade #6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7856" y="5668112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9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#3 is magic…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Players expend effort to get points</a:t>
            </a:r>
          </a:p>
          <a:p>
            <a:r>
              <a:rPr lang="en-US" dirty="0" smtClean="0"/>
              <a:t>Players can trade points securely</a:t>
            </a:r>
          </a:p>
          <a:p>
            <a:pPr lvl="1"/>
            <a:r>
              <a:rPr lang="en-US" dirty="0" smtClean="0"/>
              <a:t>Signatures prevent alteration of trades</a:t>
            </a:r>
          </a:p>
          <a:p>
            <a:pPr lvl="1"/>
            <a:r>
              <a:rPr lang="en-US" dirty="0" smtClean="0"/>
              <a:t>Signatures authenticate the origin of trades</a:t>
            </a:r>
          </a:p>
          <a:p>
            <a:r>
              <a:rPr lang="en-US" dirty="0" smtClean="0"/>
              <a:t>Players can detect overtrading</a:t>
            </a:r>
          </a:p>
          <a:p>
            <a:pPr lvl="1"/>
            <a:r>
              <a:rPr lang="en-US" dirty="0" smtClean="0"/>
              <a:t>Players will decline to extend the game on blocks with overtrades</a:t>
            </a:r>
          </a:p>
          <a:p>
            <a:pPr lvl="1"/>
            <a:r>
              <a:rPr lang="en-US" dirty="0" smtClean="0"/>
              <a:t>If they do, they are wasting effort, since other players will not extend the game on their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5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Get to a technical understanding of:</a:t>
            </a:r>
          </a:p>
          <a:p>
            <a:pPr lvl="1"/>
            <a:r>
              <a:rPr lang="en-US" dirty="0" err="1" smtClean="0"/>
              <a:t>Blockchains</a:t>
            </a:r>
            <a:endParaRPr lang="en-US" dirty="0" smtClean="0"/>
          </a:p>
          <a:p>
            <a:pPr lvl="1"/>
            <a:r>
              <a:rPr lang="en-US" dirty="0" err="1" smtClean="0"/>
              <a:t>Bitcoin</a:t>
            </a:r>
            <a:endParaRPr lang="en-US" dirty="0" smtClean="0"/>
          </a:p>
          <a:p>
            <a:pPr lvl="1"/>
            <a:r>
              <a:rPr lang="en-US" dirty="0" smtClean="0"/>
              <a:t>Smart contracts</a:t>
            </a:r>
          </a:p>
          <a:p>
            <a:r>
              <a:rPr lang="en-US" dirty="0" smtClean="0"/>
              <a:t>Why they are important and how cryptography enables these mechanisms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Note: This will be somewhat BTC heavy, but most rules apply to private chains.</a:t>
            </a:r>
          </a:p>
        </p:txBody>
      </p:sp>
    </p:spTree>
    <p:extLst>
      <p:ext uri="{BB962C8B-B14F-4D97-AF65-F5344CB8AC3E}">
        <p14:creationId xmlns:p14="http://schemas.microsoft.com/office/powerpoint/2010/main" val="2022853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#3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bother to put trades in your block?</a:t>
            </a:r>
          </a:p>
          <a:p>
            <a:r>
              <a:rPr lang="en-US" dirty="0" smtClean="0"/>
              <a:t>Lets solve this by adding a fee in transactions</a:t>
            </a:r>
          </a:p>
          <a:p>
            <a:pPr lvl="1"/>
            <a:r>
              <a:rPr lang="en-US" dirty="0" smtClean="0"/>
              <a:t>Incent players to add transactions by giving them points per trade added</a:t>
            </a:r>
          </a:p>
          <a:p>
            <a:pPr lvl="1"/>
            <a:r>
              <a:rPr lang="en-US" dirty="0" smtClean="0"/>
              <a:t>Two ways to get points!</a:t>
            </a:r>
          </a:p>
          <a:p>
            <a:r>
              <a:rPr lang="en-US" dirty="0" smtClean="0"/>
              <a:t>Why limit trades to players?</a:t>
            </a:r>
          </a:p>
          <a:p>
            <a:pPr lvl="1"/>
            <a:r>
              <a:rPr lang="en-US" dirty="0" smtClean="0"/>
              <a:t>Let players send points to anyone with a public key….</a:t>
            </a:r>
          </a:p>
          <a:p>
            <a:pPr lvl="1"/>
            <a:r>
              <a:rPr lang="en-US" dirty="0" smtClean="0"/>
              <a:t>This is now a global transaction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32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#4 – Simplified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Players = “miners”, points = “</a:t>
            </a:r>
            <a:r>
              <a:rPr lang="en-US" dirty="0" err="1" smtClean="0"/>
              <a:t>bitcoins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Transactions send value (</a:t>
            </a:r>
            <a:r>
              <a:rPr lang="en-US" dirty="0" err="1" smtClean="0"/>
              <a:t>bitcoins</a:t>
            </a:r>
            <a:r>
              <a:rPr lang="en-US" dirty="0" smtClean="0"/>
              <a:t>) from key to key</a:t>
            </a:r>
          </a:p>
          <a:p>
            <a:r>
              <a:rPr lang="en-US" dirty="0" smtClean="0"/>
              <a:t>The chain race game (</a:t>
            </a:r>
            <a:r>
              <a:rPr lang="en-US" dirty="0" err="1" smtClean="0"/>
              <a:t>blockchain</a:t>
            </a:r>
            <a:r>
              <a:rPr lang="en-US" dirty="0" smtClean="0"/>
              <a:t>) prevents overspending without a central authority</a:t>
            </a:r>
          </a:p>
          <a:p>
            <a:r>
              <a:rPr lang="en-US" dirty="0" smtClean="0"/>
              <a:t>Game rules = </a:t>
            </a:r>
            <a:r>
              <a:rPr lang="en-US" dirty="0" err="1" smtClean="0"/>
              <a:t>bitcoin</a:t>
            </a:r>
            <a:r>
              <a:rPr lang="en-US" dirty="0" smtClean="0"/>
              <a:t> node code, changes by miner consensus</a:t>
            </a:r>
            <a:endParaRPr lang="en-US" dirty="0"/>
          </a:p>
          <a:p>
            <a:r>
              <a:rPr lang="en-US" dirty="0" smtClean="0"/>
              <a:t>Player consensus replaces authority</a:t>
            </a:r>
          </a:p>
          <a:p>
            <a:pPr lvl="1"/>
            <a:r>
              <a:rPr lang="en-US" dirty="0" smtClean="0"/>
              <a:t>Number of coins (limit to 21 million)</a:t>
            </a:r>
          </a:p>
          <a:p>
            <a:pPr lvl="1"/>
            <a:r>
              <a:rPr lang="en-US" dirty="0" smtClean="0"/>
              <a:t>Reward per block</a:t>
            </a:r>
          </a:p>
          <a:p>
            <a:pPr lvl="1"/>
            <a:r>
              <a:rPr lang="en-US" dirty="0" smtClean="0"/>
              <a:t>How difficulty grows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9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player/miners can interact with non-players</a:t>
            </a:r>
          </a:p>
          <a:p>
            <a:r>
              <a:rPr lang="en-US" dirty="0" smtClean="0"/>
              <a:t>Once a point is created, the recipient can create a transaction to any public key</a:t>
            </a:r>
          </a:p>
          <a:p>
            <a:r>
              <a:rPr lang="en-US" dirty="0" smtClean="0"/>
              <a:t>Now can extend to trades with non-miner/players</a:t>
            </a:r>
          </a:p>
          <a:p>
            <a:r>
              <a:rPr lang="en-US" dirty="0" smtClean="0"/>
              <a:t>All points still originate with some block/miner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3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Block</a:t>
            </a:r>
            <a:endParaRPr lang="en-US" dirty="0"/>
          </a:p>
        </p:txBody>
      </p:sp>
      <p:pic>
        <p:nvPicPr>
          <p:cNvPr id="4" name="Picture 3" descr="Screen Shot 2016-03-25 at 9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5" y="1501050"/>
            <a:ext cx="8592090" cy="4462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582" y="6241074"/>
            <a:ext cx="53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(from </a:t>
            </a:r>
            <a:r>
              <a:rPr lang="en-US" dirty="0" err="1" smtClean="0"/>
              <a:t>blockchain.info</a:t>
            </a:r>
            <a:r>
              <a:rPr lang="en-US" dirty="0" smtClean="0"/>
              <a:t>, a great resource for </a:t>
            </a:r>
            <a:r>
              <a:rPr lang="en-US" dirty="0" err="1" smtClean="0"/>
              <a:t>bitcoin</a:t>
            </a:r>
            <a:r>
              <a:rPr lang="en-US" dirty="0" smtClean="0"/>
              <a:t> info)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Transactions</a:t>
            </a:r>
            <a:endParaRPr lang="en-US" dirty="0"/>
          </a:p>
        </p:txBody>
      </p:sp>
      <p:pic>
        <p:nvPicPr>
          <p:cNvPr id="4" name="Picture 3" descr="Screen Shot 2016-03-25 at 9.2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1929250"/>
            <a:ext cx="8694665" cy="36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1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rules?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laws of </a:t>
            </a:r>
            <a:r>
              <a:rPr lang="en-US" dirty="0" err="1" smtClean="0"/>
              <a:t>Bitcoin</a:t>
            </a:r>
            <a:r>
              <a:rPr lang="en-US" dirty="0" smtClean="0"/>
              <a:t> (or any </a:t>
            </a:r>
            <a:r>
              <a:rPr lang="en-US" dirty="0" err="1" smtClean="0"/>
              <a:t>blockchain</a:t>
            </a:r>
            <a:r>
              <a:rPr lang="en-US" dirty="0" smtClean="0"/>
              <a:t>) are in the miner nodes</a:t>
            </a:r>
          </a:p>
          <a:p>
            <a:pPr lvl="1"/>
            <a:r>
              <a:rPr lang="en-US" dirty="0" smtClean="0"/>
              <a:t>Whatever 51% of the miners are running will win</a:t>
            </a:r>
          </a:p>
          <a:p>
            <a:r>
              <a:rPr lang="en-US" dirty="0" smtClean="0"/>
              <a:t>The source to the node are the law</a:t>
            </a:r>
          </a:p>
          <a:p>
            <a:r>
              <a:rPr lang="en-US" dirty="0" smtClean="0"/>
              <a:t>How do you change rules?</a:t>
            </a:r>
          </a:p>
          <a:p>
            <a:r>
              <a:rPr lang="en-US" dirty="0" smtClean="0"/>
              <a:t>What happens if:</a:t>
            </a:r>
          </a:p>
          <a:p>
            <a:pPr lvl="1"/>
            <a:r>
              <a:rPr lang="en-US" dirty="0" smtClean="0"/>
              <a:t>The crypto breaks?</a:t>
            </a:r>
          </a:p>
          <a:p>
            <a:pPr lvl="1"/>
            <a:r>
              <a:rPr lang="en-US" dirty="0" smtClean="0"/>
              <a:t>We want to add more coins?</a:t>
            </a:r>
          </a:p>
          <a:p>
            <a:pPr lvl="1"/>
            <a:r>
              <a:rPr lang="en-US" dirty="0" smtClean="0"/>
              <a:t>We want to change the block format?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720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the majority of the players defect?</a:t>
            </a:r>
          </a:p>
          <a:p>
            <a:pPr lvl="1"/>
            <a:r>
              <a:rPr lang="en-US" dirty="0" smtClean="0"/>
              <a:t>51% attacks – can extend bad blocks</a:t>
            </a:r>
          </a:p>
          <a:p>
            <a:r>
              <a:rPr lang="en-US" dirty="0" smtClean="0"/>
              <a:t>How large a body needs to defect?</a:t>
            </a:r>
          </a:p>
          <a:p>
            <a:pPr lvl="1"/>
            <a:r>
              <a:rPr lang="en-US" dirty="0" smtClean="0"/>
              <a:t>Depending on network, can be 30% or less</a:t>
            </a:r>
          </a:p>
          <a:p>
            <a:pPr lvl="1"/>
            <a:r>
              <a:rPr lang="en-US" dirty="0" smtClean="0"/>
              <a:t>Sybil attacks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04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Realities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Assumes cheap storage and networking</a:t>
            </a:r>
          </a:p>
          <a:p>
            <a:pPr lvl="1"/>
            <a:r>
              <a:rPr lang="en-US" dirty="0" smtClean="0"/>
              <a:t>Nodes store every transaction ever</a:t>
            </a:r>
          </a:p>
          <a:p>
            <a:pPr lvl="1"/>
            <a:r>
              <a:rPr lang="en-US" dirty="0" smtClean="0"/>
              <a:t>Transactions and blocks are broadcast</a:t>
            </a:r>
          </a:p>
          <a:p>
            <a:pPr lvl="1"/>
            <a:r>
              <a:rPr lang="en-US" dirty="0" smtClean="0"/>
              <a:t>Might limit scale...</a:t>
            </a:r>
          </a:p>
          <a:p>
            <a:r>
              <a:rPr lang="en-US" dirty="0" smtClean="0"/>
              <a:t>Transactions are slow</a:t>
            </a:r>
          </a:p>
          <a:p>
            <a:pPr lvl="1"/>
            <a:r>
              <a:rPr lang="en-US" dirty="0" smtClean="0"/>
              <a:t>To verify a transaction, have to wait for a public block</a:t>
            </a:r>
          </a:p>
          <a:p>
            <a:r>
              <a:rPr lang="en-US" dirty="0" smtClean="0"/>
              <a:t>Control of private keys is crucial</a:t>
            </a:r>
          </a:p>
          <a:p>
            <a:pPr lvl="1"/>
            <a:r>
              <a:rPr lang="en-US" dirty="0" smtClean="0"/>
              <a:t>Lose your private key = </a:t>
            </a:r>
            <a:r>
              <a:rPr lang="en-US" dirty="0" err="1" smtClean="0"/>
              <a:t>unspendable</a:t>
            </a:r>
            <a:r>
              <a:rPr lang="en-US" dirty="0" smtClean="0"/>
              <a:t> coins</a:t>
            </a:r>
          </a:p>
          <a:p>
            <a:pPr lvl="1"/>
            <a:r>
              <a:rPr lang="en-US" dirty="0" smtClean="0"/>
              <a:t>Steal your private key = steal coins</a:t>
            </a:r>
          </a:p>
          <a:p>
            <a:pPr lvl="1"/>
            <a:r>
              <a:rPr lang="en-US" dirty="0" smtClean="0"/>
              <a:t>Blacklisting keys breaks the game</a:t>
            </a:r>
          </a:p>
          <a:p>
            <a:pPr lvl="2"/>
            <a:r>
              <a:rPr lang="en-US" dirty="0" smtClean="0"/>
              <a:t>Builds a central control locus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3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player power:</a:t>
            </a:r>
          </a:p>
          <a:p>
            <a:pPr lvl="1"/>
            <a:r>
              <a:rPr lang="en-US" dirty="0" smtClean="0"/>
              <a:t>Global hashing power just passed 1 </a:t>
            </a:r>
            <a:r>
              <a:rPr lang="en-US" dirty="0" err="1" smtClean="0"/>
              <a:t>Exahash</a:t>
            </a:r>
            <a:r>
              <a:rPr lang="en-US" dirty="0" smtClean="0"/>
              <a:t>/sec</a:t>
            </a:r>
          </a:p>
          <a:p>
            <a:pPr lvl="1"/>
            <a:r>
              <a:rPr lang="en-US" dirty="0" smtClean="0"/>
              <a:t>1,000,000,000,000,000,000 SHA-256 ops/sec</a:t>
            </a:r>
          </a:p>
          <a:p>
            <a:r>
              <a:rPr lang="en-US" dirty="0" smtClean="0"/>
              <a:t>How many transactions: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185,000 transactions / day</a:t>
            </a:r>
          </a:p>
          <a:p>
            <a:pPr lvl="1"/>
            <a:r>
              <a:rPr lang="en-US" dirty="0" smtClean="0"/>
              <a:t>About 383,000  BTC exchanged /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1 BTC =~ $420 USD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1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</a:t>
            </a:r>
            <a:r>
              <a:rPr lang="en-US" dirty="0" err="1" smtClean="0"/>
              <a:t>Petahash</a:t>
            </a:r>
            <a:r>
              <a:rPr lang="en-US" dirty="0" smtClean="0"/>
              <a:t> looks like</a:t>
            </a:r>
            <a:endParaRPr lang="en-US" dirty="0"/>
          </a:p>
        </p:txBody>
      </p:sp>
      <p:pic>
        <p:nvPicPr>
          <p:cNvPr id="4" name="Picture 3" descr="Screen Shot 2016-04-11 at 4.5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1417638"/>
            <a:ext cx="7218736" cy="4587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6415" y="6189271"/>
            <a:ext cx="151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Hashnest.com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blockchains</a:t>
            </a:r>
            <a:r>
              <a:rPr lang="en-US" dirty="0" smtClean="0"/>
              <a:t> replace?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0305" y="51098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86" y="1986824"/>
            <a:ext cx="2524949" cy="25904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2705" y="52622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105" y="54146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7505" y="55670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5105" y="2314105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Database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5105" y="3348205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Validation Rules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flipV="1">
            <a:off x="2476961" y="4577240"/>
            <a:ext cx="0" cy="837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20168" y="1615972"/>
            <a:ext cx="3866632" cy="4832805"/>
          </a:xfrm>
        </p:spPr>
        <p:txBody>
          <a:bodyPr>
            <a:normAutofit/>
          </a:bodyPr>
          <a:lstStyle/>
          <a:p>
            <a:r>
              <a:rPr lang="en-US" dirty="0" smtClean="0"/>
              <a:t>Access protected writes to an authoritative database</a:t>
            </a:r>
          </a:p>
          <a:p>
            <a:r>
              <a:rPr lang="en-US" dirty="0" smtClean="0"/>
              <a:t>Transactions, </a:t>
            </a:r>
            <a:r>
              <a:rPr lang="en-US" dirty="0" err="1" smtClean="0"/>
              <a:t>timestamping</a:t>
            </a:r>
            <a:r>
              <a:rPr lang="en-US" dirty="0" smtClean="0"/>
              <a:t>, contracts, 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142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Cryptography?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03951"/>
          </a:xfrm>
        </p:spPr>
        <p:txBody>
          <a:bodyPr/>
          <a:lstStyle/>
          <a:p>
            <a:r>
              <a:rPr lang="en-US" dirty="0" smtClean="0"/>
              <a:t>Is there a place for secure hardware?</a:t>
            </a:r>
          </a:p>
          <a:p>
            <a:endParaRPr lang="en-US" dirty="0"/>
          </a:p>
        </p:txBody>
      </p:sp>
      <p:pic>
        <p:nvPicPr>
          <p:cNvPr id="4" name="Picture 3" descr="Screen Shot 2016-04-11 at 4.5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98" y="2314801"/>
            <a:ext cx="6329345" cy="3925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0150" y="6290554"/>
            <a:ext cx="144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Keepkey.com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9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Bitcoin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Transactions don’t have to just be transactions</a:t>
            </a:r>
          </a:p>
          <a:p>
            <a:r>
              <a:rPr lang="en-US" dirty="0" smtClean="0"/>
              <a:t>Transactions can contain:</a:t>
            </a:r>
          </a:p>
          <a:p>
            <a:pPr lvl="1"/>
            <a:r>
              <a:rPr lang="en-US" dirty="0" smtClean="0"/>
              <a:t>Executable code</a:t>
            </a:r>
          </a:p>
          <a:p>
            <a:pPr lvl="2"/>
            <a:r>
              <a:rPr lang="en-US" dirty="0" smtClean="0"/>
              <a:t>In fact, BTC transactions are scripts</a:t>
            </a:r>
          </a:p>
          <a:p>
            <a:pPr lvl="2"/>
            <a:r>
              <a:rPr lang="en-US" dirty="0" smtClean="0"/>
              <a:t>Scripts specify when outputs can be spent</a:t>
            </a:r>
          </a:p>
          <a:p>
            <a:pPr lvl="1"/>
            <a:r>
              <a:rPr lang="en-US" dirty="0" smtClean="0"/>
              <a:t>Contracts</a:t>
            </a:r>
          </a:p>
          <a:p>
            <a:pPr lvl="2"/>
            <a:r>
              <a:rPr lang="en-US" dirty="0" smtClean="0"/>
              <a:t>Set conditions for allowing outputs to move</a:t>
            </a:r>
          </a:p>
          <a:p>
            <a:pPr lvl="1"/>
            <a:r>
              <a:rPr lang="en-US" dirty="0" smtClean="0"/>
              <a:t>Random data to be </a:t>
            </a:r>
            <a:r>
              <a:rPr lang="en-US" dirty="0" err="1" smtClean="0"/>
              <a:t>timestamped</a:t>
            </a:r>
            <a:endParaRPr lang="en-US" dirty="0" smtClean="0"/>
          </a:p>
          <a:p>
            <a:pPr lvl="2"/>
            <a:r>
              <a:rPr lang="en-US" dirty="0" smtClean="0"/>
              <a:t>“Colored coins” – add data to a transaction</a:t>
            </a:r>
          </a:p>
          <a:p>
            <a:pPr lvl="2"/>
            <a:r>
              <a:rPr lang="en-US" dirty="0" smtClean="0"/>
              <a:t>Transaction is recorded, so can be a hash of a document or other external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32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game to require signed blocks</a:t>
            </a:r>
          </a:p>
          <a:p>
            <a:r>
              <a:rPr lang="en-US" dirty="0"/>
              <a:t>L</a:t>
            </a:r>
            <a:r>
              <a:rPr lang="en-US" dirty="0" smtClean="0"/>
              <a:t>imit miners to some authorized set</a:t>
            </a:r>
          </a:p>
          <a:p>
            <a:r>
              <a:rPr lang="en-US" dirty="0" smtClean="0"/>
              <a:t>Useful for adding other rules or preventing block “takeovers”</a:t>
            </a:r>
          </a:p>
          <a:p>
            <a:r>
              <a:rPr lang="en-US" dirty="0" smtClean="0"/>
              <a:t>Approach being used to trade securities on a </a:t>
            </a:r>
            <a:r>
              <a:rPr lang="en-US" dirty="0" err="1" smtClean="0"/>
              <a:t>blockchain</a:t>
            </a:r>
            <a:endParaRPr lang="en-US" dirty="0" smtClean="0"/>
          </a:p>
          <a:p>
            <a:r>
              <a:rPr lang="en-US" dirty="0" smtClean="0"/>
              <a:t>Same crypto physics apply….</a:t>
            </a:r>
          </a:p>
        </p:txBody>
      </p:sp>
    </p:spTree>
    <p:extLst>
      <p:ext uri="{BB962C8B-B14F-4D97-AF65-F5344CB8AC3E}">
        <p14:creationId xmlns:p14="http://schemas.microsoft.com/office/powerpoint/2010/main" val="2277894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Blockchain.info</a:t>
            </a:r>
            <a:r>
              <a:rPr lang="en-US" dirty="0" smtClean="0"/>
              <a:t> – a view onto the BTC chain</a:t>
            </a:r>
          </a:p>
          <a:p>
            <a:r>
              <a:rPr lang="en-US" dirty="0" err="1" smtClean="0"/>
              <a:t>Ethereum.org</a:t>
            </a:r>
            <a:r>
              <a:rPr lang="en-US" dirty="0" smtClean="0"/>
              <a:t> – </a:t>
            </a:r>
            <a:r>
              <a:rPr lang="en-US" dirty="0" err="1" smtClean="0"/>
              <a:t>blockchain</a:t>
            </a:r>
            <a:r>
              <a:rPr lang="en-US" dirty="0" smtClean="0"/>
              <a:t> programming</a:t>
            </a:r>
          </a:p>
          <a:p>
            <a:r>
              <a:rPr lang="en-US" dirty="0" err="1" smtClean="0"/>
              <a:t>Hyperledger.org</a:t>
            </a:r>
            <a:r>
              <a:rPr lang="en-US" dirty="0" smtClean="0"/>
              <a:t> – standards for </a:t>
            </a:r>
            <a:r>
              <a:rPr lang="en-US" dirty="0" err="1" smtClean="0"/>
              <a:t>blockchains</a:t>
            </a:r>
            <a:endParaRPr lang="en-US" dirty="0" smtClean="0"/>
          </a:p>
          <a:p>
            <a:r>
              <a:rPr lang="en-US" dirty="0" smtClean="0"/>
              <a:t>R3CEV.com – bank consortium for chains</a:t>
            </a:r>
          </a:p>
          <a:p>
            <a:r>
              <a:rPr lang="en-US" dirty="0" smtClean="0"/>
              <a:t>Bank of England Distributed Ledgers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www.bankofengland.co.uk</a:t>
            </a:r>
            <a:r>
              <a:rPr lang="en-US" dirty="0"/>
              <a:t>/banknotes/Pages/</a:t>
            </a:r>
            <a:r>
              <a:rPr lang="en-US" dirty="0" err="1"/>
              <a:t>digitalcurrencies</a:t>
            </a:r>
            <a:r>
              <a:rPr lang="en-US" dirty="0"/>
              <a:t>/</a:t>
            </a:r>
            <a:r>
              <a:rPr lang="en-US" dirty="0" err="1"/>
              <a:t>default.aspx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a deeper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“Princeton </a:t>
            </a:r>
            <a:r>
              <a:rPr lang="en-US" dirty="0" err="1" smtClean="0"/>
              <a:t>Bitcoin</a:t>
            </a:r>
            <a:r>
              <a:rPr lang="en-US" dirty="0" smtClean="0"/>
              <a:t> Book” – a free and excellent technical exploration of everything in this presentation</a:t>
            </a:r>
          </a:p>
          <a:p>
            <a:r>
              <a:rPr lang="en-US" dirty="0" smtClean="0"/>
              <a:t>Associated </a:t>
            </a:r>
            <a:r>
              <a:rPr lang="en-US" dirty="0" err="1"/>
              <a:t>C</a:t>
            </a:r>
            <a:r>
              <a:rPr lang="en-US" dirty="0" err="1" smtClean="0"/>
              <a:t>oursera</a:t>
            </a:r>
            <a:r>
              <a:rPr lang="en-US" dirty="0" smtClean="0"/>
              <a:t>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3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58138" y="1417638"/>
            <a:ext cx="3237646" cy="203712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blockchains</a:t>
            </a:r>
            <a:r>
              <a:rPr lang="en-US" dirty="0" smtClean="0"/>
              <a:t> replace?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20305" y="51098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2705" y="52622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105" y="54146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7505" y="5567078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Client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5105" y="1909855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Database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>
            <a:stCxn id="7" idx="0"/>
            <a:endCxn id="18" idx="2"/>
          </p:cNvCxnSpPr>
          <p:nvPr/>
        </p:nvCxnSpPr>
        <p:spPr>
          <a:xfrm flipV="1">
            <a:off x="2476961" y="4521825"/>
            <a:ext cx="1004256" cy="8928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20168" y="1615972"/>
            <a:ext cx="3866632" cy="4832805"/>
          </a:xfrm>
        </p:spPr>
        <p:txBody>
          <a:bodyPr>
            <a:normAutofit/>
          </a:bodyPr>
          <a:lstStyle/>
          <a:p>
            <a:r>
              <a:rPr lang="en-US" dirty="0" smtClean="0"/>
              <a:t>Authoritative access control replaced with distributed consensus</a:t>
            </a:r>
          </a:p>
          <a:p>
            <a:r>
              <a:rPr lang="en-US" dirty="0" smtClean="0"/>
              <a:t>Database state dependent upon majority agreement of update validity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20849" y="3640125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Validator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8148" y="3816172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Validator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9361" y="3640125"/>
            <a:ext cx="1703712" cy="881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Validator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18" idx="0"/>
            <a:endCxn id="9" idx="2"/>
          </p:cNvCxnSpPr>
          <p:nvPr/>
        </p:nvCxnSpPr>
        <p:spPr>
          <a:xfrm flipH="1" flipV="1">
            <a:off x="2476961" y="2791555"/>
            <a:ext cx="1004256" cy="848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>
          <a:xfrm flipV="1">
            <a:off x="1472705" y="2791555"/>
            <a:ext cx="1004256" cy="8485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57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Authority seems to work pretty well</a:t>
            </a:r>
          </a:p>
          <a:p>
            <a:r>
              <a:rPr lang="en-US" dirty="0" smtClean="0"/>
              <a:t>Distributed consensus can allow:</a:t>
            </a:r>
          </a:p>
          <a:p>
            <a:pPr lvl="1"/>
            <a:r>
              <a:rPr lang="en-US" dirty="0" smtClean="0"/>
              <a:t>Distrustful parties to maintain clean state</a:t>
            </a:r>
          </a:p>
          <a:p>
            <a:pPr lvl="1"/>
            <a:r>
              <a:rPr lang="en-US" dirty="0" smtClean="0"/>
              <a:t>Completely unambiguous rules about validity</a:t>
            </a:r>
          </a:p>
          <a:p>
            <a:pPr lvl="1"/>
            <a:r>
              <a:rPr lang="en-US" dirty="0" smtClean="0"/>
              <a:t>Removing authentication and identity as essential</a:t>
            </a:r>
          </a:p>
          <a:p>
            <a:pPr lvl="1"/>
            <a:r>
              <a:rPr lang="en-US" dirty="0" smtClean="0"/>
              <a:t>Perhaps solves other problems also….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2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</a:t>
            </a:r>
            <a:r>
              <a:rPr lang="en-US" dirty="0" err="1" smtClean="0"/>
              <a:t>Cryptoland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Ugh.  Do I </a:t>
            </a:r>
            <a:r>
              <a:rPr lang="en-US" i="1" dirty="0" smtClean="0"/>
              <a:t>have</a:t>
            </a:r>
            <a:r>
              <a:rPr lang="en-US" dirty="0" smtClean="0"/>
              <a:t> to learn all this detail?</a:t>
            </a:r>
          </a:p>
          <a:p>
            <a:r>
              <a:rPr lang="en-US" dirty="0" smtClean="0"/>
              <a:t>Yes.  The laws of crypto are the laws of </a:t>
            </a:r>
            <a:r>
              <a:rPr lang="en-US" dirty="0" err="1" smtClean="0"/>
              <a:t>blockchains</a:t>
            </a:r>
            <a:r>
              <a:rPr lang="en-US" dirty="0" smtClean="0"/>
              <a:t> and </a:t>
            </a:r>
            <a:r>
              <a:rPr lang="en-US" dirty="0" err="1" smtClean="0"/>
              <a:t>bitcoin</a:t>
            </a:r>
            <a:r>
              <a:rPr lang="en-US" dirty="0" smtClean="0"/>
              <a:t>.  Not understanding this will lead to bad intuitions about what this stuff can and cannot do.</a:t>
            </a:r>
          </a:p>
          <a:p>
            <a:r>
              <a:rPr lang="en-US" dirty="0" smtClean="0"/>
              <a:t>Luckily, only need to understand two laws of cryptography (and believe that people are motivated by incentives, I guess)</a:t>
            </a:r>
          </a:p>
          <a:p>
            <a:r>
              <a:rPr lang="en-US" dirty="0" smtClean="0"/>
              <a:t>We’ll do this by building increasingly complex games that simulate parts of </a:t>
            </a:r>
            <a:r>
              <a:rPr lang="en-US" dirty="0" err="1" smtClean="0"/>
              <a:t>bitcoin</a:t>
            </a:r>
            <a:r>
              <a:rPr lang="en-US" dirty="0" smtClean="0"/>
              <a:t> and </a:t>
            </a:r>
            <a:r>
              <a:rPr lang="en-US" dirty="0" err="1" smtClean="0"/>
              <a:t>blockchains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45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 #1:  Hashes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hash function (like SHA-256) takes a block of data in, and produces an effectively random fixed size integer.</a:t>
            </a:r>
          </a:p>
          <a:p>
            <a:r>
              <a:rPr lang="en-US" dirty="0" smtClean="0"/>
              <a:t>Any change to the input randomizes 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61142" y="5033685"/>
            <a:ext cx="167226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SHA-256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680" y="4237719"/>
            <a:ext cx="384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quick brown fox did some crypto”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16413" y="5409428"/>
            <a:ext cx="0" cy="42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4585" y="5873786"/>
            <a:ext cx="246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410312395834291203…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6413" y="4607051"/>
            <a:ext cx="0" cy="42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37028" y="5033685"/>
            <a:ext cx="1672262" cy="3757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SHA-256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0566" y="4237719"/>
            <a:ext cx="388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quick brown Fox did some crypto”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892299" y="5409428"/>
            <a:ext cx="0" cy="42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40471" y="5873786"/>
            <a:ext cx="244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983249120432492340…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92299" y="4607051"/>
            <a:ext cx="0" cy="4266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8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Hash-based Proof of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3213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Can’t compute an input from an output</a:t>
            </a:r>
          </a:p>
          <a:p>
            <a:r>
              <a:rPr lang="en-US" dirty="0" smtClean="0"/>
              <a:t>To find a hash with N zeros at the start of the input, requires 2</a:t>
            </a:r>
            <a:r>
              <a:rPr lang="en-US" baseline="30000" dirty="0" smtClean="0"/>
              <a:t>N</a:t>
            </a:r>
            <a:r>
              <a:rPr lang="en-US" dirty="0" smtClean="0"/>
              <a:t> computations…proves computational work</a:t>
            </a:r>
          </a:p>
          <a:p>
            <a:r>
              <a:rPr lang="en-US" dirty="0" smtClean="0"/>
              <a:t>If we hash an incrementing “nonce” as the hash input, we can go looking for zeros: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3080" y="3353503"/>
            <a:ext cx="10523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 3e-05 seconds, nonce = 0 yielded 0 zeros.  value = </a:t>
            </a:r>
            <a:r>
              <a:rPr lang="en-US" sz="1400" dirty="0" smtClean="0"/>
              <a:t>4c8f1205f49e70248939df9c7b704ace62c2245aba9e81641edf…</a:t>
            </a:r>
          </a:p>
          <a:p>
            <a:r>
              <a:rPr lang="en-US" sz="1400" dirty="0" smtClean="0"/>
              <a:t>in </a:t>
            </a:r>
            <a:r>
              <a:rPr lang="en-US" sz="1400" dirty="0"/>
              <a:t>0.000138 seconds, nonce = 12 yielded 1 zeros.  value = </a:t>
            </a:r>
            <a:r>
              <a:rPr lang="en-US" sz="1400" b="1" dirty="0" smtClean="0"/>
              <a:t>0</a:t>
            </a:r>
            <a:r>
              <a:rPr lang="en-US" sz="1400" dirty="0" smtClean="0"/>
              <a:t>5017256be77ad2985b36e75e486af325a620a9f29c54…</a:t>
            </a:r>
            <a:endParaRPr lang="en-US" sz="1400" dirty="0"/>
          </a:p>
          <a:p>
            <a:r>
              <a:rPr lang="en-US" sz="1400" dirty="0"/>
              <a:t>in 0.000482 seconds, nonce = 112 yielded 2 zeros.  value = </a:t>
            </a:r>
            <a:r>
              <a:rPr lang="en-US" sz="1400" b="1" dirty="0" smtClean="0"/>
              <a:t>00</a:t>
            </a:r>
            <a:r>
              <a:rPr lang="en-US" sz="1400" dirty="0" smtClean="0"/>
              <a:t>ae7e0956382f55567d0ed9311cfd41dd2cf5f0a7137…</a:t>
            </a:r>
            <a:endParaRPr lang="en-US" sz="1400" dirty="0"/>
          </a:p>
          <a:p>
            <a:r>
              <a:rPr lang="en-US" sz="1400" dirty="0"/>
              <a:t>in 0.014505 seconds, nonce = 3728 yielded 3 zeros.  value = </a:t>
            </a:r>
            <a:r>
              <a:rPr lang="en-US" sz="1400" b="1" dirty="0" smtClean="0"/>
              <a:t>000</a:t>
            </a:r>
            <a:r>
              <a:rPr lang="en-US" sz="1400" dirty="0" smtClean="0"/>
              <a:t>b5a6cfc0f076cd81ed3a60682063887cf055e47b…</a:t>
            </a:r>
            <a:endParaRPr lang="en-US" sz="1400" dirty="0"/>
          </a:p>
          <a:p>
            <a:r>
              <a:rPr lang="en-US" sz="1400" dirty="0"/>
              <a:t>in 0.595024 seconds, nonce = 181747 yielded 4 zeros.  value = </a:t>
            </a:r>
            <a:r>
              <a:rPr lang="en-US" sz="1400" b="1" dirty="0" smtClean="0"/>
              <a:t>0000</a:t>
            </a:r>
            <a:r>
              <a:rPr lang="en-US" sz="1400" dirty="0" smtClean="0"/>
              <a:t>af058b74703b55e27437b89b1ebcc46f45ce55d6….</a:t>
            </a:r>
            <a:endParaRPr lang="en-US" sz="1400" dirty="0"/>
          </a:p>
          <a:p>
            <a:r>
              <a:rPr lang="en-US" sz="1400" dirty="0"/>
              <a:t>in 3.491151 seconds, nonce = 1037701 yielded 5 zeros.  value = </a:t>
            </a:r>
            <a:r>
              <a:rPr lang="en-US" sz="1400" b="1" dirty="0" smtClean="0"/>
              <a:t>00000</a:t>
            </a:r>
            <a:r>
              <a:rPr lang="en-US" sz="1400" dirty="0" smtClean="0"/>
              <a:t>e55bd0d2027f3024c378e0cc511548c94fbeed0e….</a:t>
            </a:r>
            <a:endParaRPr lang="en-US" sz="1400" dirty="0"/>
          </a:p>
          <a:p>
            <a:r>
              <a:rPr lang="en-US" sz="1400" dirty="0"/>
              <a:t>in 32.006105 seconds, nonce = 9913520 yielded 6 zeros.  value = </a:t>
            </a:r>
            <a:r>
              <a:rPr lang="en-US" sz="1400" b="1" dirty="0" smtClean="0"/>
              <a:t>000000</a:t>
            </a:r>
            <a:r>
              <a:rPr lang="en-US" sz="1400" dirty="0" smtClean="0"/>
              <a:t>77a77854ee39dc0dc996dea72dad8852afbde6….</a:t>
            </a:r>
            <a:endParaRPr lang="en-US" sz="1400" dirty="0"/>
          </a:p>
          <a:p>
            <a:r>
              <a:rPr lang="en-US" sz="1400" dirty="0"/>
              <a:t>in 590.89462 seconds, nonce = 186867248 yielded 7 zeros.  value =</a:t>
            </a:r>
            <a:r>
              <a:rPr lang="en-US" sz="1400" b="1" dirty="0"/>
              <a:t> </a:t>
            </a:r>
            <a:r>
              <a:rPr lang="en-US" sz="1400" b="1" dirty="0" smtClean="0"/>
              <a:t>0000000</a:t>
            </a:r>
            <a:r>
              <a:rPr lang="en-US" sz="1400" dirty="0" smtClean="0"/>
              <a:t>225060b16117b23dbea9ce6be86ac439d….</a:t>
            </a:r>
            <a:endParaRPr lang="en-US" sz="1400" dirty="0"/>
          </a:p>
          <a:p>
            <a:r>
              <a:rPr lang="en-US" sz="1400" dirty="0"/>
              <a:t>in 4686.171007 seconds, nonce = 1424462909 yielded 8 zeros.  value = </a:t>
            </a:r>
            <a:r>
              <a:rPr lang="en-US" sz="1400" b="1" dirty="0" smtClean="0"/>
              <a:t>00000000</a:t>
            </a:r>
            <a:r>
              <a:rPr lang="en-US" sz="1400" dirty="0" smtClean="0"/>
              <a:t>2dd743724609a9f57260e2492908d….</a:t>
            </a: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7028" y="5713673"/>
            <a:ext cx="8229600" cy="173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 can now make this into a distributed “game”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3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#1 – The Chain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parameter N sets the difficulty of the game</a:t>
            </a:r>
          </a:p>
          <a:p>
            <a:r>
              <a:rPr lang="en-US" dirty="0" smtClean="0"/>
              <a:t>Players get a list of blocks, with:</a:t>
            </a:r>
          </a:p>
          <a:p>
            <a:pPr lvl="1"/>
            <a:r>
              <a:rPr lang="en-US" dirty="0" smtClean="0"/>
              <a:t>A block number</a:t>
            </a:r>
          </a:p>
          <a:p>
            <a:pPr lvl="1"/>
            <a:r>
              <a:rPr lang="en-US" dirty="0" smtClean="0"/>
              <a:t>A winner number</a:t>
            </a:r>
          </a:p>
          <a:p>
            <a:pPr lvl="1"/>
            <a:r>
              <a:rPr lang="en-US" dirty="0" smtClean="0"/>
              <a:t>A nonce value</a:t>
            </a:r>
          </a:p>
          <a:p>
            <a:pPr lvl="1"/>
            <a:r>
              <a:rPr lang="en-US" dirty="0" smtClean="0"/>
              <a:t>A hash of the previous block</a:t>
            </a:r>
          </a:p>
          <a:p>
            <a:pPr lvl="1"/>
            <a:r>
              <a:rPr lang="en-US" dirty="0" smtClean="0"/>
              <a:t>A hash of the current block with N zeros</a:t>
            </a:r>
          </a:p>
          <a:p>
            <a:r>
              <a:rPr lang="en-US" dirty="0" smtClean="0"/>
              <a:t>Players accumulate points by creating blocks</a:t>
            </a:r>
          </a:p>
          <a:p>
            <a:pPr lvl="1"/>
            <a:r>
              <a:rPr lang="en-US" dirty="0" smtClean="0"/>
              <a:t>Hash the previous block</a:t>
            </a:r>
          </a:p>
          <a:p>
            <a:pPr lvl="1"/>
            <a:r>
              <a:rPr lang="en-US" dirty="0" smtClean="0"/>
              <a:t>Find a hash of the new block with enough zeros</a:t>
            </a:r>
          </a:p>
          <a:p>
            <a:pPr lvl="1"/>
            <a:r>
              <a:rPr lang="en-US" dirty="0" smtClean="0"/>
              <a:t>They then transmit this block to everyone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5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11709</TotalTime>
  <Words>1749</Words>
  <Application>Microsoft Macintosh PowerPoint</Application>
  <PresentationFormat>On-screen Show (4:3)</PresentationFormat>
  <Paragraphs>332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Blockchain Mechanics</vt:lpstr>
      <vt:lpstr>Goals</vt:lpstr>
      <vt:lpstr>What do blockchains replace?</vt:lpstr>
      <vt:lpstr>What do blockchains replace?</vt:lpstr>
      <vt:lpstr>Why?</vt:lpstr>
      <vt:lpstr>Welcome to Cryptoland</vt:lpstr>
      <vt:lpstr>Ingredient #1:  Hashes</vt:lpstr>
      <vt:lpstr>Hash-based Proof of Work</vt:lpstr>
      <vt:lpstr>Game #1 – The Chain Race</vt:lpstr>
      <vt:lpstr>Game #1 – The Chain Race</vt:lpstr>
      <vt:lpstr>The Nonce / Hash Loop</vt:lpstr>
      <vt:lpstr>How hard is the game?</vt:lpstr>
      <vt:lpstr>What about cheaters?</vt:lpstr>
      <vt:lpstr>Ingredient #2: Signatures</vt:lpstr>
      <vt:lpstr>Trading points</vt:lpstr>
      <vt:lpstr>Game #2 – The Race with Trades</vt:lpstr>
      <vt:lpstr>Cheating!</vt:lpstr>
      <vt:lpstr>Game #3 – No-cheating Social</vt:lpstr>
      <vt:lpstr>Game #3 is magic…</vt:lpstr>
      <vt:lpstr>Game #3 Problems</vt:lpstr>
      <vt:lpstr>Game #4 – Simplified Bitcoin</vt:lpstr>
      <vt:lpstr>Transition to transactions</vt:lpstr>
      <vt:lpstr>Anatomy of a Block</vt:lpstr>
      <vt:lpstr>Block Transactions</vt:lpstr>
      <vt:lpstr>Where are the rules?</vt:lpstr>
      <vt:lpstr>Attacks</vt:lpstr>
      <vt:lpstr>Operational Realities</vt:lpstr>
      <vt:lpstr>Bitcoin Today</vt:lpstr>
      <vt:lpstr>What a Petahash looks like</vt:lpstr>
      <vt:lpstr>Hardware Cryptography?</vt:lpstr>
      <vt:lpstr>Beyond Bitcoin</vt:lpstr>
      <vt:lpstr>Private Chains</vt:lpstr>
      <vt:lpstr>For More Information</vt:lpstr>
      <vt:lpstr>For a deeper understanding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Spies</dc:creator>
  <cp:lastModifiedBy>Terence Spies</cp:lastModifiedBy>
  <cp:revision>26</cp:revision>
  <dcterms:created xsi:type="dcterms:W3CDTF">2016-02-21T06:01:27Z</dcterms:created>
  <dcterms:modified xsi:type="dcterms:W3CDTF">2016-04-12T00:05:01Z</dcterms:modified>
</cp:coreProperties>
</file>